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343" r:id="rId3"/>
    <p:sldId id="258" r:id="rId4"/>
    <p:sldId id="257" r:id="rId5"/>
    <p:sldId id="266" r:id="rId6"/>
    <p:sldId id="267" r:id="rId7"/>
    <p:sldId id="309" r:id="rId8"/>
    <p:sldId id="261" r:id="rId9"/>
    <p:sldId id="270" r:id="rId10"/>
    <p:sldId id="268" r:id="rId11"/>
    <p:sldId id="269" r:id="rId12"/>
    <p:sldId id="322" r:id="rId13"/>
    <p:sldId id="323" r:id="rId14"/>
    <p:sldId id="276" r:id="rId15"/>
    <p:sldId id="263" r:id="rId16"/>
    <p:sldId id="278" r:id="rId17"/>
    <p:sldId id="303" r:id="rId18"/>
    <p:sldId id="279" r:id="rId19"/>
    <p:sldId id="271" r:id="rId20"/>
    <p:sldId id="342" r:id="rId21"/>
    <p:sldId id="312" r:id="rId22"/>
    <p:sldId id="319" r:id="rId23"/>
    <p:sldId id="313" r:id="rId24"/>
    <p:sldId id="327" r:id="rId25"/>
    <p:sldId id="320" r:id="rId26"/>
    <p:sldId id="314" r:id="rId27"/>
    <p:sldId id="321" r:id="rId28"/>
    <p:sldId id="315" r:id="rId29"/>
    <p:sldId id="316" r:id="rId30"/>
    <p:sldId id="317" r:id="rId31"/>
    <p:sldId id="328" r:id="rId32"/>
    <p:sldId id="318" r:id="rId33"/>
    <p:sldId id="280" r:id="rId34"/>
    <p:sldId id="326" r:id="rId35"/>
    <p:sldId id="329" r:id="rId36"/>
    <p:sldId id="339" r:id="rId37"/>
    <p:sldId id="333" r:id="rId38"/>
    <p:sldId id="290" r:id="rId39"/>
    <p:sldId id="330" r:id="rId40"/>
    <p:sldId id="340" r:id="rId41"/>
    <p:sldId id="291" r:id="rId42"/>
    <p:sldId id="341" r:id="rId43"/>
    <p:sldId id="332" r:id="rId44"/>
    <p:sldId id="331" r:id="rId45"/>
    <p:sldId id="293" r:id="rId46"/>
    <p:sldId id="306" r:id="rId47"/>
    <p:sldId id="294" r:id="rId48"/>
    <p:sldId id="297" r:id="rId49"/>
    <p:sldId id="298" r:id="rId50"/>
    <p:sldId id="337" r:id="rId51"/>
    <p:sldId id="338" r:id="rId52"/>
    <p:sldId id="304" r:id="rId53"/>
    <p:sldId id="334" r:id="rId54"/>
    <p:sldId id="335" r:id="rId55"/>
    <p:sldId id="336" r:id="rId56"/>
    <p:sldId id="301" r:id="rId57"/>
    <p:sldId id="302" r:id="rId58"/>
    <p:sldId id="307" r:id="rId59"/>
    <p:sldId id="296" r:id="rId6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6" autoAdjust="0"/>
    <p:restoredTop sz="86412" autoAdjust="0"/>
  </p:normalViewPr>
  <p:slideViewPr>
    <p:cSldViewPr>
      <p:cViewPr varScale="1">
        <p:scale>
          <a:sx n="98" d="100"/>
          <a:sy n="98" d="100"/>
        </p:scale>
        <p:origin x="786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385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65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override the host setting using –</a:t>
            </a:r>
            <a:r>
              <a:rPr lang="en-US" dirty="0" err="1"/>
              <a:t>Phost</a:t>
            </a:r>
            <a:r>
              <a:rPr lang="en-US" dirty="0"/>
              <a:t>=(</a:t>
            </a:r>
            <a:r>
              <a:rPr lang="en-US" dirty="0" err="1"/>
              <a:t>ip</a:t>
            </a:r>
            <a:r>
              <a:rPr lang="en-US" dirty="0"/>
              <a:t> address) – IF you code the client to take parameters on from the argument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9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Meta:</a:t>
            </a:r>
            <a:r>
              <a:rPr lang="en-US" baseline="0" dirty="0"/>
              <a:t> Demo ‘</a:t>
            </a:r>
            <a:r>
              <a:rPr lang="en-US" baseline="0" dirty="0" err="1"/>
              <a:t>gradle</a:t>
            </a:r>
            <a:r>
              <a:rPr lang="en-US" baseline="0" dirty="0"/>
              <a:t> server –</a:t>
            </a:r>
            <a:r>
              <a:rPr lang="en-US" baseline="0" dirty="0" err="1"/>
              <a:t>Pvariant</a:t>
            </a:r>
            <a:r>
              <a:rPr lang="en-US" baseline="0" dirty="0"/>
              <a:t>=semi –</a:t>
            </a:r>
            <a:r>
              <a:rPr lang="en-US" baseline="0" dirty="0" err="1"/>
              <a:t>Pprotocol</a:t>
            </a:r>
            <a:r>
              <a:rPr lang="en-US" baseline="0" dirty="0"/>
              <a:t>=chatty’ + ‘</a:t>
            </a:r>
            <a:r>
              <a:rPr lang="en-US" baseline="0" dirty="0" err="1"/>
              <a:t>gradle</a:t>
            </a:r>
            <a:r>
              <a:rPr lang="en-US" baseline="0" dirty="0"/>
              <a:t> </a:t>
            </a:r>
            <a:r>
              <a:rPr lang="en-US" baseline="0" dirty="0" err="1"/>
              <a:t>clientSWEA</a:t>
            </a:r>
            <a:r>
              <a:rPr lang="en-US" baseline="0" dirty="0"/>
              <a:t> –</a:t>
            </a:r>
            <a:r>
              <a:rPr lang="en-US" baseline="0" dirty="0" err="1"/>
              <a:t>Pwho</a:t>
            </a:r>
            <a:r>
              <a:rPr lang="en-US" baseline="0" dirty="0"/>
              <a:t>=</a:t>
            </a:r>
            <a:r>
              <a:rPr lang="en-US" baseline="0" dirty="0" err="1"/>
              <a:t>findus</a:t>
            </a:r>
            <a:r>
              <a:rPr lang="en-US" baseline="0" dirty="0"/>
              <a:t>’ in project </a:t>
            </a:r>
            <a:r>
              <a:rPr lang="en-US" baseline="0" dirty="0" err="1"/>
              <a:t>hotstone</a:t>
            </a:r>
            <a:r>
              <a:rPr lang="en-US" baseline="0" dirty="0"/>
              <a:t>, branch ‘demo-lecture-broker-e25’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5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bug: Having</a:t>
            </a:r>
            <a:r>
              <a:rPr lang="en-US" baseline="0" dirty="0"/>
              <a:t> two ‘French fries’ card in deck, but it was two linked list entries pointing to a single instance! Then you do not have two cards, you have to references to one card. Made </a:t>
            </a:r>
            <a:r>
              <a:rPr lang="en-US" baseline="0" dirty="0" err="1"/>
              <a:t>MiniDraw</a:t>
            </a:r>
            <a:r>
              <a:rPr lang="en-US" baseline="0" dirty="0"/>
              <a:t> choke!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7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Meta: </a:t>
            </a:r>
            <a:r>
              <a:rPr lang="en-US" dirty="0" err="1"/>
              <a:t>frsproject</a:t>
            </a:r>
            <a:r>
              <a:rPr lang="en-US" dirty="0"/>
              <a:t>, </a:t>
            </a:r>
            <a:r>
              <a:rPr lang="en-US" dirty="0" err="1"/>
              <a:t>hotstone</a:t>
            </a:r>
            <a:r>
              <a:rPr lang="en-US" dirty="0"/>
              <a:t>-broker-start, branch e22-broker-initial-working-test-case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Of course it is ”42” or ”singleton” or ... Ignore it in the invoker as there is only one servant </a:t>
            </a:r>
            <a:r>
              <a:rPr lang="da-DK" sz="1200" dirty="0">
                <a:sym typeface="Wingdings" panose="05000000000000000000" pitchFamily="2" charset="2"/>
              </a:rPr>
              <a:t>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0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That is – this test case drives TWO code pieces into existence, and the FIRST code piece is Step 4 (works) while the second is at Step 2 (Fail) and need the Step 3 (add a little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Observer = update the UI, which is a pure client-side responsibility. Thus, it is not something the server should know about! It should be empty for now, will return to this troublesome issue next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2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issues</a:t>
            </a:r>
            <a:r>
              <a:rPr lang="da-DK" dirty="0"/>
              <a:t>: 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pass</a:t>
            </a:r>
            <a:r>
              <a:rPr lang="da-DK" dirty="0"/>
              <a:t>-by-</a:t>
            </a:r>
            <a:r>
              <a:rPr lang="da-DK" dirty="0" err="1"/>
              <a:t>value</a:t>
            </a:r>
            <a:r>
              <a:rPr lang="da-DK" baseline="0" dirty="0"/>
              <a:t> </a:t>
            </a:r>
            <a:r>
              <a:rPr lang="da-DK" baseline="0" dirty="0" err="1"/>
              <a:t>then</a:t>
            </a:r>
            <a:r>
              <a:rPr lang="da-DK" baseline="0" dirty="0"/>
              <a:t> A) </a:t>
            </a:r>
            <a:r>
              <a:rPr lang="da-DK" baseline="0" dirty="0" err="1"/>
              <a:t>changes</a:t>
            </a:r>
            <a:r>
              <a:rPr lang="da-DK" baseline="0" dirty="0"/>
              <a:t> from </a:t>
            </a:r>
            <a:r>
              <a:rPr lang="da-DK" baseline="0" dirty="0" err="1"/>
              <a:t>remote</a:t>
            </a:r>
            <a:r>
              <a:rPr lang="da-DK" baseline="0" dirty="0"/>
              <a:t> </a:t>
            </a:r>
            <a:r>
              <a:rPr lang="da-DK" baseline="0" dirty="0" err="1"/>
              <a:t>player</a:t>
            </a:r>
            <a:r>
              <a:rPr lang="da-DK" baseline="0" dirty="0"/>
              <a:t> X </a:t>
            </a:r>
            <a:r>
              <a:rPr lang="da-DK" baseline="0" dirty="0" err="1"/>
              <a:t>does</a:t>
            </a:r>
            <a:r>
              <a:rPr lang="da-DK" baseline="0" dirty="0"/>
              <a:t> not show up for </a:t>
            </a:r>
            <a:r>
              <a:rPr lang="da-DK" baseline="0" dirty="0" err="1"/>
              <a:t>remote</a:t>
            </a:r>
            <a:r>
              <a:rPr lang="da-DK" baseline="0" dirty="0"/>
              <a:t> </a:t>
            </a:r>
            <a:r>
              <a:rPr lang="da-DK" baseline="0" dirty="0" err="1"/>
              <a:t>player</a:t>
            </a:r>
            <a:r>
              <a:rPr lang="da-DK" baseline="0" dirty="0"/>
              <a:t> Y and B) the </a:t>
            </a:r>
            <a:r>
              <a:rPr lang="da-DK" baseline="0" dirty="0" err="1"/>
              <a:t>methods</a:t>
            </a:r>
            <a:r>
              <a:rPr lang="da-DK" baseline="0" dirty="0"/>
              <a:t> </a:t>
            </a:r>
            <a:r>
              <a:rPr lang="da-DK" baseline="0" dirty="0" err="1"/>
              <a:t>that</a:t>
            </a:r>
            <a:r>
              <a:rPr lang="da-DK" baseline="0" dirty="0"/>
              <a:t> </a:t>
            </a:r>
            <a:r>
              <a:rPr lang="da-DK" baseline="0" dirty="0" err="1"/>
              <a:t>takes</a:t>
            </a:r>
            <a:r>
              <a:rPr lang="da-DK" baseline="0" dirty="0"/>
              <a:t> card references (</a:t>
            </a:r>
            <a:r>
              <a:rPr lang="da-DK" baseline="0" dirty="0" err="1"/>
              <a:t>playCard</a:t>
            </a:r>
            <a:r>
              <a:rPr lang="da-DK" baseline="0" dirty="0"/>
              <a:t>(</a:t>
            </a:r>
            <a:r>
              <a:rPr lang="da-DK" baseline="0" dirty="0" err="1"/>
              <a:t>who</a:t>
            </a:r>
            <a:r>
              <a:rPr lang="da-DK" baseline="0" dirty="0"/>
              <a:t>, </a:t>
            </a:r>
            <a:r>
              <a:rPr lang="da-DK" b="1" baseline="0" dirty="0"/>
              <a:t>c </a:t>
            </a:r>
            <a:r>
              <a:rPr lang="da-DK" b="0" baseline="0" dirty="0"/>
              <a:t>)) – the c is a </a:t>
            </a:r>
            <a:r>
              <a:rPr lang="da-DK" b="0" baseline="0" dirty="0" err="1"/>
              <a:t>value</a:t>
            </a:r>
            <a:r>
              <a:rPr lang="da-DK" b="0" baseline="0" dirty="0"/>
              <a:t> type </a:t>
            </a:r>
            <a:r>
              <a:rPr lang="da-DK" b="0" baseline="0" dirty="0" err="1"/>
              <a:t>that</a:t>
            </a:r>
            <a:r>
              <a:rPr lang="da-DK" b="0" baseline="0" dirty="0"/>
              <a:t> </a:t>
            </a:r>
            <a:r>
              <a:rPr lang="da-DK" b="0" baseline="0" dirty="0" err="1"/>
              <a:t>does</a:t>
            </a:r>
            <a:r>
              <a:rPr lang="da-DK" b="0" baseline="0" dirty="0"/>
              <a:t> not </a:t>
            </a:r>
            <a:r>
              <a:rPr lang="da-DK" b="0" baseline="0" dirty="0" err="1"/>
              <a:t>make</a:t>
            </a:r>
            <a:r>
              <a:rPr lang="da-DK" b="0" baseline="0" dirty="0"/>
              <a:t> </a:t>
            </a:r>
            <a:r>
              <a:rPr lang="da-DK" b="0" baseline="0" dirty="0" err="1"/>
              <a:t>sense</a:t>
            </a:r>
            <a:r>
              <a:rPr lang="da-DK" b="0" baseline="0" dirty="0"/>
              <a:t> on the server side.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8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Broker I Mandatory:</a:t>
            </a:r>
          </a:p>
          <a:p>
            <a:pPr>
              <a:defRPr/>
            </a:pPr>
            <a:r>
              <a:rPr lang="en-US" dirty="0"/>
              <a:t>First </a:t>
            </a:r>
            <a:r>
              <a:rPr lang="en-US"/>
              <a:t>Steps on Distributed </a:t>
            </a:r>
            <a:r>
              <a:rPr lang="en-US" dirty="0" err="1"/>
              <a:t>HotStone</a:t>
            </a:r>
            <a:endParaRPr lang="en-US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A06F-4AE7-473D-B25A-D29747FF7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FF1A1-1BDA-441A-BBAC-1294B6B82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... To lower your effort ...</a:t>
            </a:r>
          </a:p>
        </p:txBody>
      </p:sp>
    </p:spTree>
    <p:extLst>
      <p:ext uri="{BB962C8B-B14F-4D97-AF65-F5344CB8AC3E}">
        <p14:creationId xmlns:p14="http://schemas.microsoft.com/office/powerpoint/2010/main" val="204084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6460-CD9E-4D0E-B53D-B292702C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only...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28A0-DF8A-4748-BAE1-799EB7CB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... Handle a </a:t>
            </a:r>
            <a:r>
              <a:rPr lang="en-US" i="1" dirty="0"/>
              <a:t>single game</a:t>
            </a:r>
            <a:r>
              <a:rPr lang="en-US" dirty="0"/>
              <a:t> on the server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one </a:t>
            </a:r>
            <a:r>
              <a:rPr lang="en-US" i="1" dirty="0" err="1"/>
              <a:t>GameServant</a:t>
            </a:r>
            <a:r>
              <a:rPr lang="en-US" dirty="0"/>
              <a:t> object</a:t>
            </a:r>
          </a:p>
          <a:p>
            <a:pPr lvl="2"/>
            <a:r>
              <a:rPr lang="en-US" dirty="0"/>
              <a:t>Thus its object id is irrelevant and no need to keep a </a:t>
            </a:r>
            <a:r>
              <a:rPr lang="en-US" dirty="0" err="1"/>
              <a:t>datastructure</a:t>
            </a:r>
            <a:r>
              <a:rPr lang="en-US" dirty="0"/>
              <a:t> of multiple servant objects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Just like the </a:t>
            </a:r>
            <a:r>
              <a:rPr lang="en-US" dirty="0" err="1"/>
              <a:t>TeleMed</a:t>
            </a:r>
            <a:r>
              <a:rPr lang="en-US" dirty="0"/>
              <a:t> system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Known as the </a:t>
            </a:r>
            <a:r>
              <a:rPr lang="en-US" b="1" dirty="0"/>
              <a:t>Singleton</a:t>
            </a:r>
            <a:r>
              <a:rPr lang="en-US" dirty="0"/>
              <a:t> design pattern</a:t>
            </a:r>
          </a:p>
          <a:p>
            <a:pPr lvl="2"/>
            <a:r>
              <a:rPr lang="en-US" dirty="0"/>
              <a:t>One, globally, accessible object, only one exists…</a:t>
            </a:r>
          </a:p>
          <a:p>
            <a:pPr lvl="2"/>
            <a:r>
              <a:rPr lang="en-US" dirty="0"/>
              <a:t>[Some consider this an anti-pattern, but…]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EC638-78A0-4B5C-9B7C-205AD5BE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CFDB2-7FAA-421D-B2B4-F914FA62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8C96D-A739-47EE-9367-CCC8B088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3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0FF1-553D-45CB-49AF-887055C54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Broker 1.1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F2F5F-E2DF-5A4C-8AD8-2AA2C19D8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Pass by Value Game methods</a:t>
            </a:r>
          </a:p>
        </p:txBody>
      </p:sp>
    </p:spTree>
    <p:extLst>
      <p:ext uri="{BB962C8B-B14F-4D97-AF65-F5344CB8AC3E}">
        <p14:creationId xmlns:p14="http://schemas.microsoft.com/office/powerpoint/2010/main" val="298160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28E-5EB7-204D-6B9C-8B35873C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by Value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85F9-1A89-906E-DD54-3E761F499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 1.1: Develop all </a:t>
            </a:r>
            <a:r>
              <a:rPr lang="en-US" i="1" dirty="0"/>
              <a:t>pass by value</a:t>
            </a:r>
            <a:r>
              <a:rPr lang="en-US" dirty="0"/>
              <a:t> methods of Game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8117D-EB28-F221-3BD3-47FB9BB3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FF4DC-2FC2-191C-9CAC-C0C3F810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539D7-5063-9225-90EF-D1E40FDA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9D457-3885-6851-DECD-45C8AC091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667000"/>
            <a:ext cx="1609725" cy="23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6A6E2-1B35-7B43-CA0E-BEBBC01E1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905125"/>
            <a:ext cx="2228850" cy="257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104A1-E9DA-3D08-1FE7-885B8A2CD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14" y="2643187"/>
            <a:ext cx="20478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79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041B-B778-4BC2-B2E6-39B801FC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implement?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AA6A6-E150-4416-8FC2-2618C10F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52500"/>
            <a:ext cx="8305800" cy="4318000"/>
          </a:xfrm>
        </p:spPr>
        <p:txBody>
          <a:bodyPr/>
          <a:lstStyle/>
          <a:p>
            <a:r>
              <a:rPr lang="en-US" dirty="0"/>
              <a:t>Broker roles</a:t>
            </a:r>
          </a:p>
          <a:p>
            <a:pPr lvl="1"/>
            <a:r>
              <a:rPr lang="en-US" dirty="0"/>
              <a:t>Most are reused!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Use the JSON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marshalling (</a:t>
            </a:r>
            <a:r>
              <a:rPr lang="en-US" dirty="0" err="1">
                <a:solidFill>
                  <a:srgbClr val="00B050"/>
                </a:solidFill>
              </a:rPr>
              <a:t>Gson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Use the HTTP IPC</a:t>
            </a:r>
          </a:p>
          <a:p>
            <a:r>
              <a:rPr lang="en-US" dirty="0">
                <a:solidFill>
                  <a:srgbClr val="0070C0"/>
                </a:solidFill>
              </a:rPr>
              <a:t>Use Doubles/Your Game</a:t>
            </a:r>
          </a:p>
          <a:p>
            <a:r>
              <a:rPr lang="en-US" dirty="0">
                <a:solidFill>
                  <a:srgbClr val="FF0000"/>
                </a:solidFill>
              </a:rPr>
              <a:t>Missing are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ClientProxies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Invoker(s)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DC37-F087-4D45-86AB-B4FB83AC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5A5FB-9453-4919-9730-1E51377A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50B990-92FA-43F5-8014-4096094B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906" y="849841"/>
            <a:ext cx="4659494" cy="42174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15F3E-DF72-4733-8F54-C4390C23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60760C-3EA4-4108-A0EF-0A3F8C0DC608}"/>
              </a:ext>
            </a:extLst>
          </p:cNvPr>
          <p:cNvSpPr/>
          <p:nvPr/>
        </p:nvSpPr>
        <p:spPr>
          <a:xfrm>
            <a:off x="4267200" y="3467100"/>
            <a:ext cx="4495800" cy="1524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FCFD6B-C556-4F06-B375-649CE0F6A7AF}"/>
              </a:ext>
            </a:extLst>
          </p:cNvPr>
          <p:cNvSpPr/>
          <p:nvPr/>
        </p:nvSpPr>
        <p:spPr>
          <a:xfrm>
            <a:off x="4279236" y="2476500"/>
            <a:ext cx="2045364" cy="990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C9D23-841A-4FF3-A62D-BDF4123161A1}"/>
              </a:ext>
            </a:extLst>
          </p:cNvPr>
          <p:cNvSpPr/>
          <p:nvPr/>
        </p:nvSpPr>
        <p:spPr>
          <a:xfrm>
            <a:off x="7391400" y="1562100"/>
            <a:ext cx="1600200" cy="8382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5EFCA-D179-469A-9C0B-BE6BA8446C91}"/>
              </a:ext>
            </a:extLst>
          </p:cNvPr>
          <p:cNvSpPr/>
          <p:nvPr/>
        </p:nvSpPr>
        <p:spPr>
          <a:xfrm>
            <a:off x="4191000" y="1562100"/>
            <a:ext cx="1600200" cy="838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EB947C-3AC9-49D8-BEE4-D7D9A83A4AA6}"/>
              </a:ext>
            </a:extLst>
          </p:cNvPr>
          <p:cNvSpPr/>
          <p:nvPr/>
        </p:nvSpPr>
        <p:spPr>
          <a:xfrm>
            <a:off x="6934200" y="2476500"/>
            <a:ext cx="1676400" cy="914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42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E9C9F8-4A80-4C86-A456-06E014359FD6}"/>
              </a:ext>
            </a:extLst>
          </p:cNvPr>
          <p:cNvSpPr/>
          <p:nvPr/>
        </p:nvSpPr>
        <p:spPr>
          <a:xfrm>
            <a:off x="304800" y="2113972"/>
            <a:ext cx="8458200" cy="83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9B283-C10A-42A0-A128-CC90E9C1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Staring at the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8066B-4385-4B02-AE31-B260FDF9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the h... do you start this exercise?</a:t>
            </a:r>
          </a:p>
          <a:p>
            <a:pPr lvl="1"/>
            <a:r>
              <a:rPr lang="en-US" dirty="0"/>
              <a:t>I stared at the screen with a very blank expression for 10 minutes</a:t>
            </a:r>
          </a:p>
          <a:p>
            <a:pPr lvl="1"/>
            <a:endParaRPr lang="en-US" dirty="0"/>
          </a:p>
          <a:p>
            <a:r>
              <a:rPr lang="en-US" dirty="0"/>
              <a:t>The starting point is to </a:t>
            </a:r>
            <a:r>
              <a:rPr lang="en-US" i="1" dirty="0"/>
              <a:t>establish the full broker chain of roles...</a:t>
            </a:r>
          </a:p>
          <a:p>
            <a:endParaRPr lang="en-US" i="1" dirty="0"/>
          </a:p>
          <a:p>
            <a:pPr lvl="1"/>
            <a:r>
              <a:rPr lang="en-US" i="1" dirty="0"/>
              <a:t>(So the template code provides it for</a:t>
            </a:r>
            <a:br>
              <a:rPr lang="en-US" i="1" dirty="0"/>
            </a:br>
            <a:r>
              <a:rPr lang="en-US" i="1" dirty="0"/>
              <a:t>Game, make your own for Card and</a:t>
            </a:r>
            <a:br>
              <a:rPr lang="en-US" i="1" dirty="0"/>
            </a:br>
            <a:r>
              <a:rPr lang="en-US" i="1" dirty="0"/>
              <a:t>Hero.)</a:t>
            </a:r>
          </a:p>
          <a:p>
            <a:pPr lvl="1"/>
            <a:r>
              <a:rPr lang="en-US" i="1" dirty="0" err="1"/>
              <a:t>hotstone.broker.TestGameBroker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F3D5-BF2F-49B9-8164-9D203E60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A6355-42B2-4B20-8D7D-47878101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6332A-C5B4-4598-B961-F55A8897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898FB6E-B588-4A1E-A6A2-EC7A71372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33700"/>
            <a:ext cx="26015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0">
            <a:extLst>
              <a:ext uri="{FF2B5EF4-FFF2-40B4-BE49-F238E27FC236}">
                <a16:creationId xmlns:a16="http://schemas.microsoft.com/office/drawing/2014/main" id="{E434BB19-6DE6-45D9-B11C-034AF0D07125}"/>
              </a:ext>
            </a:extLst>
          </p:cNvPr>
          <p:cNvSpPr/>
          <p:nvPr/>
        </p:nvSpPr>
        <p:spPr>
          <a:xfrm>
            <a:off x="6645573" y="3465138"/>
            <a:ext cx="1507827" cy="1449762"/>
          </a:xfrm>
          <a:custGeom>
            <a:avLst/>
            <a:gdLst>
              <a:gd name="connsiteX0" fmla="*/ 0 w 3228109"/>
              <a:gd name="connsiteY0" fmla="*/ 0 h 2757108"/>
              <a:gd name="connsiteX1" fmla="*/ 1745673 w 3228109"/>
              <a:gd name="connsiteY1" fmla="*/ 2757055 h 2757108"/>
              <a:gd name="connsiteX2" fmla="*/ 3228109 w 3228109"/>
              <a:gd name="connsiteY2" fmla="*/ 83128 h 2757108"/>
              <a:gd name="connsiteX3" fmla="*/ 3228109 w 3228109"/>
              <a:gd name="connsiteY3" fmla="*/ 83128 h 275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8109" h="2757108">
                <a:moveTo>
                  <a:pt x="0" y="0"/>
                </a:moveTo>
                <a:cubicBezTo>
                  <a:pt x="603827" y="1371600"/>
                  <a:pt x="1207655" y="2743200"/>
                  <a:pt x="1745673" y="2757055"/>
                </a:cubicBezTo>
                <a:cubicBezTo>
                  <a:pt x="2283691" y="2770910"/>
                  <a:pt x="3228109" y="83128"/>
                  <a:pt x="3228109" y="83128"/>
                </a:cubicBezTo>
                <a:lnTo>
                  <a:pt x="3228109" y="83128"/>
                </a:lnTo>
              </a:path>
            </a:pathLst>
          </a:custGeom>
          <a:noFill/>
          <a:ln w="381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627A5170-55EF-4C61-A036-DECC4953DC25}"/>
              </a:ext>
            </a:extLst>
          </p:cNvPr>
          <p:cNvSpPr/>
          <p:nvPr/>
        </p:nvSpPr>
        <p:spPr>
          <a:xfrm>
            <a:off x="6467933" y="3434273"/>
            <a:ext cx="1837867" cy="1726593"/>
          </a:xfrm>
          <a:custGeom>
            <a:avLst/>
            <a:gdLst>
              <a:gd name="connsiteX0" fmla="*/ 3934691 w 3934691"/>
              <a:gd name="connsiteY0" fmla="*/ 62345 h 3283576"/>
              <a:gd name="connsiteX1" fmla="*/ 2195946 w 3934691"/>
              <a:gd name="connsiteY1" fmla="*/ 3283527 h 3283576"/>
              <a:gd name="connsiteX2" fmla="*/ 0 w 3934691"/>
              <a:gd name="connsiteY2" fmla="*/ 0 h 3283576"/>
              <a:gd name="connsiteX3" fmla="*/ 0 w 3934691"/>
              <a:gd name="connsiteY3" fmla="*/ 0 h 328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691" h="3283576">
                <a:moveTo>
                  <a:pt x="3934691" y="62345"/>
                </a:moveTo>
                <a:cubicBezTo>
                  <a:pt x="3393209" y="1678131"/>
                  <a:pt x="2851728" y="3293918"/>
                  <a:pt x="2195946" y="3283527"/>
                </a:cubicBezTo>
                <a:cubicBezTo>
                  <a:pt x="1540164" y="327313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A1A4A-50CF-4050-B4C3-E052C3B79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@BeforeEach method that sets up the chain / dependency inject roles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A5889B-E74E-A6D7-7989-87BF28895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857375"/>
            <a:ext cx="4999008" cy="290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07B505-1D0D-48E8-8EA9-932B4678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First thing to do is...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F6875-40B0-4566-9666-7D9D1DAB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B0D73-32BD-4FFA-8A9A-3F24195D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BAE6E-4370-4B18-8FCD-25275D38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3A9BA6-5525-70F0-6A19-BB493CE119C1}"/>
              </a:ext>
            </a:extLst>
          </p:cNvPr>
          <p:cNvCxnSpPr>
            <a:cxnSpLocks/>
          </p:cNvCxnSpPr>
          <p:nvPr/>
        </p:nvCxnSpPr>
        <p:spPr>
          <a:xfrm>
            <a:off x="7924800" y="2628900"/>
            <a:ext cx="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88DD8C-FF06-FAB2-0380-133196812F83}"/>
              </a:ext>
            </a:extLst>
          </p:cNvPr>
          <p:cNvCxnSpPr>
            <a:cxnSpLocks/>
          </p:cNvCxnSpPr>
          <p:nvPr/>
        </p:nvCxnSpPr>
        <p:spPr>
          <a:xfrm>
            <a:off x="8077200" y="3086100"/>
            <a:ext cx="0" cy="685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FD43A8-720D-7CB1-5CE4-D5B6CA0313FF}"/>
              </a:ext>
            </a:extLst>
          </p:cNvPr>
          <p:cNvCxnSpPr/>
          <p:nvPr/>
        </p:nvCxnSpPr>
        <p:spPr>
          <a:xfrm>
            <a:off x="8809008" y="3924300"/>
            <a:ext cx="0" cy="304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66AA83-F4CB-D101-16F0-8855058C89C8}"/>
              </a:ext>
            </a:extLst>
          </p:cNvPr>
          <p:cNvCxnSpPr/>
          <p:nvPr/>
        </p:nvCxnSpPr>
        <p:spPr>
          <a:xfrm flipH="1">
            <a:off x="7696200" y="4305300"/>
            <a:ext cx="6096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21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0945-846D-4127-8A2E-5DEB86B6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Doubles </a:t>
            </a:r>
            <a:r>
              <a:rPr lang="en-US" dirty="0">
                <a:sym typeface="Wingdings" panose="05000000000000000000" pitchFamily="2" charset="2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2D251-5BB4-40C8-9BC0-F9791E4C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Use a Fake Object Game or a special stub game</a:t>
            </a:r>
          </a:p>
          <a:p>
            <a:pPr lvl="1"/>
            <a:r>
              <a:rPr lang="en-US" dirty="0"/>
              <a:t>Create/reuse a Test fake object for the game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Or a simple </a:t>
            </a:r>
            <a:br>
              <a:rPr lang="en-US" dirty="0"/>
            </a:br>
            <a:r>
              <a:rPr lang="en-US" dirty="0" err="1"/>
              <a:t>AlphaStone</a:t>
            </a:r>
            <a:r>
              <a:rPr lang="en-US" dirty="0"/>
              <a:t> 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4818D-2176-4A5A-94D4-C8D0CECD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A90B9-173F-4298-BFF2-188ED364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DF28C-1CDF-4F4F-92A4-337DA407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544B8F-C243-40B8-5669-FB6E74CE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171700"/>
            <a:ext cx="4999008" cy="290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F2AF19-CDEB-4E45-925B-EC6AD88DE337}"/>
              </a:ext>
            </a:extLst>
          </p:cNvPr>
          <p:cNvCxnSpPr>
            <a:cxnSpLocks/>
          </p:cNvCxnSpPr>
          <p:nvPr/>
        </p:nvCxnSpPr>
        <p:spPr>
          <a:xfrm>
            <a:off x="1371600" y="2171700"/>
            <a:ext cx="4876800" cy="685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230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0945-846D-4127-8A2E-5DEB86B6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it </a:t>
            </a:r>
            <a:r>
              <a:rPr lang="en-US" i="1" dirty="0"/>
              <a:t>without IPC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2D251-5BB4-40C8-9BC0-F9791E4C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Take small steps and Keep Focus!</a:t>
            </a:r>
          </a:p>
          <a:p>
            <a:pPr lvl="1"/>
            <a:r>
              <a:rPr lang="en-US" dirty="0"/>
              <a:t>TDD the </a:t>
            </a:r>
            <a:r>
              <a:rPr lang="en-US" dirty="0" err="1"/>
              <a:t>ClientProxy</a:t>
            </a:r>
            <a:r>
              <a:rPr lang="en-US" dirty="0"/>
              <a:t> + Invoker code first</a:t>
            </a:r>
          </a:p>
          <a:p>
            <a:pPr lvl="1"/>
            <a:r>
              <a:rPr lang="en-US" dirty="0"/>
              <a:t>Go IPC/distribution next...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4818D-2176-4A5A-94D4-C8D0CECD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A90B9-173F-4298-BFF2-188ED364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DF28C-1CDF-4F4F-92A4-337DA407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872EC-F37B-4E19-0AB9-B70DDC541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171700"/>
            <a:ext cx="4999008" cy="290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F2AF19-CDEB-4E45-925B-EC6AD88DE337}"/>
              </a:ext>
            </a:extLst>
          </p:cNvPr>
          <p:cNvCxnSpPr>
            <a:cxnSpLocks/>
          </p:cNvCxnSpPr>
          <p:nvPr/>
        </p:nvCxnSpPr>
        <p:spPr>
          <a:xfrm>
            <a:off x="1066800" y="3238500"/>
            <a:ext cx="3048000" cy="762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9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15B5-8433-4F1F-8F2E-16302D32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Doubles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01AC-2DE1-4DCF-A35F-84534B0CF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develop the Broker code using your full </a:t>
            </a:r>
            <a:r>
              <a:rPr lang="en-US" dirty="0" err="1"/>
              <a:t>HotStone</a:t>
            </a:r>
            <a:r>
              <a:rPr lang="en-US" dirty="0"/>
              <a:t> Game as </a:t>
            </a:r>
            <a:r>
              <a:rPr lang="en-US" i="1" dirty="0"/>
              <a:t>Servant</a:t>
            </a:r>
            <a:r>
              <a:rPr lang="en-US" dirty="0"/>
              <a:t> object...</a:t>
            </a:r>
          </a:p>
          <a:p>
            <a:r>
              <a:rPr lang="en-US" dirty="0"/>
              <a:t>…You may run into </a:t>
            </a:r>
            <a:r>
              <a:rPr lang="en-US" b="1" dirty="0"/>
              <a:t>big bang integration</a:t>
            </a:r>
            <a:r>
              <a:rPr lang="en-US" dirty="0"/>
              <a:t> problems...</a:t>
            </a:r>
          </a:p>
          <a:p>
            <a:pPr lvl="1"/>
            <a:r>
              <a:rPr lang="en-US" dirty="0"/>
              <a:t>You have a bug, debug for hours in your </a:t>
            </a:r>
            <a:r>
              <a:rPr lang="en-US" dirty="0" err="1"/>
              <a:t>ClientProxy</a:t>
            </a:r>
            <a:r>
              <a:rPr lang="en-US" dirty="0"/>
              <a:t> and Invoker, only to discover the bug is in some weird strategy in the </a:t>
            </a:r>
            <a:r>
              <a:rPr lang="en-US" dirty="0" err="1"/>
              <a:t>HotStone</a:t>
            </a:r>
            <a:r>
              <a:rPr lang="en-US" dirty="0"/>
              <a:t> code base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Counterpoint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Your current </a:t>
            </a:r>
            <a:r>
              <a:rPr lang="en-US" dirty="0" err="1">
                <a:sym typeface="Wingdings" panose="05000000000000000000" pitchFamily="2" charset="2"/>
              </a:rPr>
              <a:t>AlphaStone</a:t>
            </a:r>
            <a:r>
              <a:rPr lang="en-US" dirty="0">
                <a:sym typeface="Wingdings" panose="05000000000000000000" pitchFamily="2" charset="2"/>
              </a:rPr>
              <a:t> should be pretty ‘battle hardened’…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EAA5F-22A7-47EC-B582-7307436D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8B8B9-ABC3-4DB0-BEBB-599C248E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ECDE4-8B92-4036-995C-708ED980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8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16E1-339B-1DB5-EAA1-E2C3CADE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Panic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E31F-05CE-3D46-F0D5-56656DEC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introduce the Broker I mandatory</a:t>
            </a:r>
          </a:p>
          <a:p>
            <a:r>
              <a:rPr lang="en-US" dirty="0"/>
              <a:t>… but it is not this week’s hand-in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A1E6B-EDB3-4859-F0DD-CF3334A0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0EAED-AF07-D987-61B8-937DF2D9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9EAFC-3C74-F3E5-B460-8150C574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55EA64-6302-616D-D804-4317EB641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19300"/>
            <a:ext cx="6629400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9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Doubles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 code is ‘mechanical transport of data’ and thus </a:t>
            </a:r>
            <a:r>
              <a:rPr lang="en-US" i="1" dirty="0"/>
              <a:t>no real game behavior is important for testing the broker implementation!</a:t>
            </a:r>
          </a:p>
          <a:p>
            <a:pPr lvl="1"/>
            <a:r>
              <a:rPr lang="en-US" dirty="0"/>
              <a:t>Different from the </a:t>
            </a:r>
            <a:r>
              <a:rPr lang="en-US" dirty="0" err="1"/>
              <a:t>MiniDraw</a:t>
            </a:r>
            <a:r>
              <a:rPr lang="en-US" dirty="0"/>
              <a:t> exercise – there it </a:t>
            </a:r>
            <a:r>
              <a:rPr lang="en-US" i="1" dirty="0"/>
              <a:t>was</a:t>
            </a:r>
            <a:r>
              <a:rPr lang="en-US" dirty="0"/>
              <a:t> important to visually test the UI</a:t>
            </a:r>
          </a:p>
          <a:p>
            <a:pPr lvl="1"/>
            <a:endParaRPr lang="en-US" dirty="0"/>
          </a:p>
          <a:p>
            <a:r>
              <a:rPr lang="en-US" dirty="0"/>
              <a:t>Thus use a test double with weird data if you can…</a:t>
            </a:r>
          </a:p>
          <a:p>
            <a:pPr lvl="1"/>
            <a:r>
              <a:rPr lang="en-US" dirty="0"/>
              <a:t>Turn number = 312</a:t>
            </a:r>
          </a:p>
          <a:p>
            <a:pPr lvl="2"/>
            <a:r>
              <a:rPr lang="en-US" dirty="0"/>
              <a:t>Broker can transport any value, and by using ‘weird’ values you are certain you talk to a test stub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99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63B4-85DC-4ADD-97F6-61A20587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</a:t>
            </a:r>
            <a:r>
              <a:rPr lang="en-US" i="1" dirty="0"/>
              <a:t>depth first</a:t>
            </a:r>
            <a:r>
              <a:rPr lang="en-US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17DF-2FC4-4D5C-9F35-CDF22438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i="1" dirty="0"/>
              <a:t>advice</a:t>
            </a:r>
            <a:r>
              <a:rPr lang="en-US" dirty="0"/>
              <a:t> to TDD the code </a:t>
            </a:r>
            <a:r>
              <a:rPr lang="en-US" i="1" dirty="0"/>
              <a:t>depth-first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Breath-first</a:t>
            </a:r>
            <a:r>
              <a:rPr lang="en-US" dirty="0"/>
              <a:t> = make all </a:t>
            </a:r>
            <a:r>
              <a:rPr lang="en-US" dirty="0" err="1"/>
              <a:t>ClientProxy</a:t>
            </a:r>
            <a:r>
              <a:rPr lang="en-US" dirty="0"/>
              <a:t> methods first, next all invoker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Depth-first </a:t>
            </a:r>
            <a:r>
              <a:rPr lang="en-US" dirty="0"/>
              <a:t>= make </a:t>
            </a:r>
            <a:r>
              <a:rPr lang="en-US" i="1" dirty="0"/>
              <a:t>one</a:t>
            </a:r>
            <a:r>
              <a:rPr lang="en-US" dirty="0"/>
              <a:t> </a:t>
            </a:r>
            <a:r>
              <a:rPr lang="en-US" dirty="0" err="1"/>
              <a:t>ClientProxy</a:t>
            </a:r>
            <a:r>
              <a:rPr lang="en-US" dirty="0"/>
              <a:t> method and drive all code into existence, that is the Invoker, until the test case pass</a:t>
            </a:r>
          </a:p>
          <a:p>
            <a:r>
              <a:rPr lang="en-US" dirty="0"/>
              <a:t>That is,</a:t>
            </a:r>
          </a:p>
          <a:p>
            <a:pPr lvl="1"/>
            <a:r>
              <a:rPr lang="en-US" i="1" dirty="0"/>
              <a:t>Step 1: Quickly add a Test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7E06D-AB9B-4B1E-A81D-DEE9ADEA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8861A-3564-4BC7-A9BD-A131CB99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5BD13-F853-4E8C-AA52-6F3A149F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EDDD8D-CCD0-0E9C-26D3-C80A5424A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4" y="3536083"/>
            <a:ext cx="4500512" cy="1226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660E6F-D7CD-59C5-7718-86C1684DD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808" y="2561519"/>
            <a:ext cx="4049592" cy="2353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A87938-131D-4088-9404-FFA15F9076BB}"/>
              </a:ext>
            </a:extLst>
          </p:cNvPr>
          <p:cNvSpPr/>
          <p:nvPr/>
        </p:nvSpPr>
        <p:spPr>
          <a:xfrm>
            <a:off x="5005913" y="4533900"/>
            <a:ext cx="2885244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690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4A65-226E-A352-8878-85AAF7D9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 Stub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1F2A-CD71-C9DA-BEAC-619EB1237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Step 1: Quickly add a Test</a:t>
            </a:r>
          </a:p>
          <a:p>
            <a:pPr lvl="1"/>
            <a:r>
              <a:rPr lang="en-US" dirty="0"/>
              <a:t>Purpose: Develop the </a:t>
            </a:r>
            <a:r>
              <a:rPr lang="en-US" dirty="0" err="1"/>
              <a:t>ClientProxy</a:t>
            </a:r>
            <a:r>
              <a:rPr lang="en-US" dirty="0"/>
              <a:t> and the Invoker code</a:t>
            </a:r>
          </a:p>
          <a:p>
            <a:pPr lvl="1"/>
            <a:r>
              <a:rPr lang="en-US" dirty="0"/>
              <a:t>But the Servant must of course return turn number 312</a:t>
            </a:r>
          </a:p>
          <a:p>
            <a:pPr lvl="1"/>
            <a:endParaRPr lang="en-US" dirty="0"/>
          </a:p>
          <a:p>
            <a:r>
              <a:rPr lang="en-US" i="1" dirty="0"/>
              <a:t>Make the stub output</a:t>
            </a:r>
            <a:br>
              <a:rPr lang="en-US" i="1" dirty="0"/>
            </a:br>
            <a:r>
              <a:rPr lang="en-US" i="1" dirty="0"/>
              <a:t>easily recognizable output</a:t>
            </a:r>
          </a:p>
          <a:p>
            <a:pPr lvl="1"/>
            <a:r>
              <a:rPr lang="en-US" dirty="0"/>
              <a:t>If every method returns 0,</a:t>
            </a:r>
            <a:br>
              <a:rPr lang="en-US" dirty="0"/>
            </a:br>
            <a:r>
              <a:rPr lang="en-US" dirty="0"/>
              <a:t>it is difficult to see if you</a:t>
            </a:r>
            <a:br>
              <a:rPr lang="en-US" dirty="0"/>
            </a:br>
            <a:r>
              <a:rPr lang="en-US" dirty="0"/>
              <a:t>call the right one…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9061B-6B76-6177-4158-77AE3E66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9DF11-A756-08A1-D81E-CAEB323B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75126-3033-42D8-654C-72DB2ED7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35A77-401F-80DB-FDE4-5CCF7AAB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878" y="2171700"/>
            <a:ext cx="3879850" cy="2918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4648200" y="2552700"/>
            <a:ext cx="21336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921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D135-6088-4FCB-A64F-B2482418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</a:t>
            </a:r>
            <a:r>
              <a:rPr lang="en-US" i="1" dirty="0"/>
              <a:t>depth first...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5EA7C-360E-4188-87D3-3D1B3F0EF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Step 2: See test fails...</a:t>
            </a:r>
            <a:r>
              <a:rPr lang="en-US" dirty="0"/>
              <a:t>			Yeah!!!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Step 3: Make a little change...</a:t>
            </a:r>
          </a:p>
          <a:p>
            <a:pPr lvl="1"/>
            <a:r>
              <a:rPr lang="en-US" dirty="0"/>
              <a:t>Find </a:t>
            </a:r>
            <a:r>
              <a:rPr lang="en-US" i="1" dirty="0"/>
              <a:t>inspiration</a:t>
            </a:r>
            <a:r>
              <a:rPr lang="en-US" dirty="0"/>
              <a:t> in the </a:t>
            </a:r>
            <a:r>
              <a:rPr lang="en-US" dirty="0" err="1"/>
              <a:t>TeleMed</a:t>
            </a:r>
            <a:r>
              <a:rPr lang="en-US" dirty="0"/>
              <a:t> code and make the </a:t>
            </a:r>
            <a:r>
              <a:rPr lang="en-US" i="1" dirty="0"/>
              <a:t>first method of the first abstraction in the call chain work</a:t>
            </a:r>
            <a:r>
              <a:rPr lang="en-US" dirty="0"/>
              <a:t> –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 err="1"/>
              <a:t>GameClientProxy’s</a:t>
            </a:r>
            <a:r>
              <a:rPr lang="en-US" b="1" dirty="0"/>
              <a:t> </a:t>
            </a:r>
            <a:r>
              <a:rPr lang="en-US" b="1" dirty="0" err="1"/>
              <a:t>getTurnNumber</a:t>
            </a:r>
            <a:r>
              <a:rPr lang="en-US" b="1" dirty="0"/>
              <a:t>() method...</a:t>
            </a:r>
          </a:p>
          <a:p>
            <a:pPr lvl="2"/>
            <a:r>
              <a:rPr lang="en-US" dirty="0"/>
              <a:t>Send the method request to the server, using the Requestor’s </a:t>
            </a:r>
            <a:r>
              <a:rPr lang="en-US" i="1" dirty="0" err="1"/>
              <a:t>sendRequestAndAwaitReply</a:t>
            </a:r>
            <a:r>
              <a:rPr lang="en-US" i="1" dirty="0"/>
              <a:t>()</a:t>
            </a:r>
            <a:r>
              <a:rPr lang="en-US" dirty="0"/>
              <a:t> method…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7021E-4420-4A71-8A3F-B7EF6130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ADC20-8408-4609-9195-81E53919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97854-DA2F-419F-A103-4B02378B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AD6AA-AADA-1C16-A1DB-C4378C5C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333500"/>
            <a:ext cx="1990725" cy="73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346463-E38E-CC30-487E-CA5896CAA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409700"/>
            <a:ext cx="2590800" cy="118148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EB3C09-2AFB-1406-434F-2547B80A74F1}"/>
              </a:ext>
            </a:extLst>
          </p:cNvPr>
          <p:cNvCxnSpPr/>
          <p:nvPr/>
        </p:nvCxnSpPr>
        <p:spPr>
          <a:xfrm flipH="1" flipV="1">
            <a:off x="4191000" y="1943100"/>
            <a:ext cx="15240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1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2856-63C4-9590-348B-FFECB1D7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1AF9E-C6AF-1BF6-7328-A321FBC32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inspired by the </a:t>
            </a:r>
            <a:r>
              <a:rPr lang="en-US" dirty="0" err="1"/>
              <a:t>TeleMedProxy</a:t>
            </a:r>
            <a:r>
              <a:rPr lang="en-US" dirty="0"/>
              <a:t> 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9576F-7F1E-C7FA-8373-7AE9DB7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1E557-3B8E-C79F-C882-5AE48AF5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D5932-3E2D-01A9-7D33-02780808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BA342-1252-7889-CCB3-C275CD84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91807"/>
            <a:ext cx="5734023" cy="36786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3238F0-ED13-DD9B-AC0F-9A965D94EA41}"/>
              </a:ext>
            </a:extLst>
          </p:cNvPr>
          <p:cNvSpPr/>
          <p:nvPr/>
        </p:nvSpPr>
        <p:spPr>
          <a:xfrm>
            <a:off x="2209800" y="2705100"/>
            <a:ext cx="6096000" cy="1143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94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079B-EE81-5952-907E-439E8D4F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client proxy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EDC91-AC48-93BB-A098-FD48E9166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looking at </a:t>
            </a:r>
            <a:r>
              <a:rPr lang="en-US" dirty="0" err="1"/>
              <a:t>TeleMed</a:t>
            </a:r>
            <a:r>
              <a:rPr lang="en-US" dirty="0"/>
              <a:t> code I write my first attempt at a </a:t>
            </a:r>
            <a:r>
              <a:rPr lang="en-US" dirty="0" err="1"/>
              <a:t>ClientProxy</a:t>
            </a:r>
            <a:r>
              <a:rPr lang="en-US" dirty="0"/>
              <a:t> implementation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OK, two issues</a:t>
            </a:r>
          </a:p>
          <a:p>
            <a:pPr lvl="1"/>
            <a:r>
              <a:rPr lang="en-US" dirty="0"/>
              <a:t>What </a:t>
            </a:r>
            <a:r>
              <a:rPr lang="en-US" i="1" dirty="0" err="1"/>
              <a:t>objectId</a:t>
            </a:r>
            <a:r>
              <a:rPr lang="en-US" dirty="0"/>
              <a:t> to use?</a:t>
            </a:r>
          </a:p>
          <a:p>
            <a:pPr lvl="1"/>
            <a:r>
              <a:rPr lang="en-US" dirty="0"/>
              <a:t>What </a:t>
            </a:r>
            <a:r>
              <a:rPr lang="en-US" i="1" dirty="0"/>
              <a:t>operation name </a:t>
            </a:r>
            <a:r>
              <a:rPr lang="en-US" dirty="0"/>
              <a:t>to use?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67A55-3905-A982-23F6-53186FE8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7919-236D-D839-A516-649D819B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BA07A-B3A1-E33C-1C32-60284F63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87804F-07B2-E9B4-023A-E5223099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866900"/>
            <a:ext cx="508597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39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E5A4-3023-41FF-9D40-E8A437AB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objectId</a:t>
            </a:r>
            <a:r>
              <a:rPr lang="en-US" dirty="0"/>
              <a:t>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84B1-B93B-4F99-A0F4-A872D04C9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objectId</a:t>
            </a:r>
            <a:r>
              <a:rPr lang="en-US" dirty="0"/>
              <a:t>???</a:t>
            </a:r>
          </a:p>
          <a:p>
            <a:endParaRPr lang="en-US" dirty="0"/>
          </a:p>
          <a:p>
            <a:r>
              <a:rPr lang="en-US" dirty="0"/>
              <a:t>Answer:</a:t>
            </a:r>
          </a:p>
          <a:p>
            <a:pPr lvl="1"/>
            <a:r>
              <a:rPr lang="en-US" i="1" dirty="0"/>
              <a:t>Single</a:t>
            </a:r>
            <a:r>
              <a:rPr lang="en-US" dirty="0"/>
              <a:t> game</a:t>
            </a:r>
            <a:br>
              <a:rPr lang="en-US" dirty="0"/>
            </a:br>
            <a:r>
              <a:rPr lang="en-US" dirty="0"/>
              <a:t>on server</a:t>
            </a:r>
          </a:p>
          <a:p>
            <a:pPr lvl="1"/>
            <a:endParaRPr lang="en-US" i="1" dirty="0"/>
          </a:p>
          <a:p>
            <a:r>
              <a:rPr lang="en-US" i="1" dirty="0"/>
              <a:t>Exercise:</a:t>
            </a:r>
          </a:p>
          <a:p>
            <a:pPr lvl="1"/>
            <a:r>
              <a:rPr lang="en-US" i="1" dirty="0"/>
              <a:t>What is the</a:t>
            </a:r>
            <a:br>
              <a:rPr lang="en-US" i="1" dirty="0"/>
            </a:br>
            <a:r>
              <a:rPr lang="en-US" i="1" dirty="0" err="1"/>
              <a:t>objectId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042E6-30AC-4A07-AAAC-B5F1E1D3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272B3-8126-40F7-A3EA-0E912DD3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84F30-C91E-44B5-A5BB-3927F90D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100F6-2E97-4170-ADE7-2556CC614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85900"/>
            <a:ext cx="5391150" cy="298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22A905-51B8-4F4A-BCA0-79092612D12A}"/>
              </a:ext>
            </a:extLst>
          </p:cNvPr>
          <p:cNvCxnSpPr/>
          <p:nvPr/>
        </p:nvCxnSpPr>
        <p:spPr>
          <a:xfrm flipH="1">
            <a:off x="5638800" y="2476500"/>
            <a:ext cx="3048000" cy="1600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542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8EE6-D5E0-52FB-8B6B-349EC523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Operation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32D9-08E4-FCCA-6C51-B3CA05787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mangled string, uniquely identifying the method on both client and server side</a:t>
            </a:r>
          </a:p>
          <a:p>
            <a:pPr lvl="1"/>
            <a:r>
              <a:rPr lang="en-US" dirty="0"/>
              <a:t>I have provided a class ‘</a:t>
            </a:r>
            <a:r>
              <a:rPr lang="en-US" dirty="0" err="1"/>
              <a:t>OperationNames</a:t>
            </a:r>
            <a:r>
              <a:rPr lang="en-US" dirty="0"/>
              <a:t>’ with all the strings.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542B1-256D-9B02-2BED-3B3CACED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55377-C48D-37D7-3648-21D16271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B1771-BF0D-182D-B144-09736937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13AE85-D1C8-A1F5-7004-38EA39F7C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6934200" y="2257425"/>
            <a:ext cx="2095500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0F4A91-DEBF-2C80-5E52-8932C5985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2" y="4848225"/>
            <a:ext cx="7286625" cy="209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F05527-A196-6D59-C3A0-5C5B3AD0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87" y="2690487"/>
            <a:ext cx="4486275" cy="1685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FA0FEE-21E5-C575-8181-02F11ABD9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7" y="2340328"/>
            <a:ext cx="3143250" cy="295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65BDEA-06D6-94B1-AE07-8532E62F5F6D}"/>
              </a:ext>
            </a:extLst>
          </p:cNvPr>
          <p:cNvCxnSpPr/>
          <p:nvPr/>
        </p:nvCxnSpPr>
        <p:spPr>
          <a:xfrm flipH="1">
            <a:off x="7162800" y="3619500"/>
            <a:ext cx="914400" cy="12287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239000" y="3086100"/>
            <a:ext cx="1801014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2303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704662-AC23-4A86-A292-5535928C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727" y="1714500"/>
            <a:ext cx="5376862" cy="2410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51DDE2-B7BA-403F-B2CF-E87201CB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Stuff Now, Remove Later!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7C35-5C47-4101-8298-274BF086E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print stuff to know ‘where am I’ and I can trace the call chain, inspect JSON request and replies…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Remove </a:t>
            </a:r>
            <a:r>
              <a:rPr lang="en-US" b="1" dirty="0" err="1"/>
              <a:t>System.out</a:t>
            </a:r>
            <a:r>
              <a:rPr lang="en-US" b="1" dirty="0"/>
              <a:t> again, once all test cases pass!</a:t>
            </a:r>
          </a:p>
          <a:p>
            <a:pPr lvl="1"/>
            <a:r>
              <a:rPr lang="en-US" i="1" dirty="0"/>
              <a:t>Or you when the output is no longer useful. Clean code!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E6766-A7D6-42A4-BAA7-B5C969EB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EC420-ED56-4E70-8686-FB20C4F4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D074E-6661-41BE-9B61-21E82195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3C76E7-84DA-4791-821B-2755A14859C0}"/>
              </a:ext>
            </a:extLst>
          </p:cNvPr>
          <p:cNvCxnSpPr/>
          <p:nvPr/>
        </p:nvCxnSpPr>
        <p:spPr>
          <a:xfrm>
            <a:off x="762000" y="3314700"/>
            <a:ext cx="10668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09C357-3B76-4007-9032-C8349A952A2A}"/>
              </a:ext>
            </a:extLst>
          </p:cNvPr>
          <p:cNvCxnSpPr/>
          <p:nvPr/>
        </p:nvCxnSpPr>
        <p:spPr>
          <a:xfrm>
            <a:off x="609600" y="3695700"/>
            <a:ext cx="1219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248400" y="2628900"/>
            <a:ext cx="2286000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Scaffolding code </a:t>
            </a:r>
            <a:r>
              <a:rPr lang="en-US" dirty="0">
                <a:sym typeface="Wingdings" panose="05000000000000000000" pitchFamily="2" charset="2"/>
              </a:rPr>
              <a:t>.</a:t>
            </a:r>
          </a:p>
          <a:p>
            <a:pPr algn="ctr"/>
            <a:r>
              <a:rPr lang="en-US" i="1" dirty="0">
                <a:sym typeface="Wingdings" panose="05000000000000000000" pitchFamily="2" charset="2"/>
              </a:rPr>
              <a:t>Small steps!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3163140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A9F6-31C6-43F4-8EA5-7132CCF6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TDD Step 2 or 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B0DA5-59E1-41A8-ABDE-6C50B66E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Step 2: </a:t>
            </a:r>
            <a:r>
              <a:rPr lang="en-US" i="1" dirty="0">
                <a:solidFill>
                  <a:srgbClr val="C00000"/>
                </a:solidFill>
              </a:rPr>
              <a:t>See it fail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/>
              <a:t>Step 4: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See it pass???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The printout tells me that I have</a:t>
            </a:r>
          </a:p>
          <a:p>
            <a:pPr lvl="1"/>
            <a:r>
              <a:rPr lang="en-US" b="1" dirty="0"/>
              <a:t>Proxy at step 4</a:t>
            </a:r>
            <a:r>
              <a:rPr lang="en-US" dirty="0"/>
              <a:t>: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It works!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RequestObject</a:t>
            </a:r>
            <a:r>
              <a:rPr lang="en-US" dirty="0"/>
              <a:t> looks OK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Invoker at step 2</a:t>
            </a:r>
            <a:r>
              <a:rPr lang="en-US" dirty="0"/>
              <a:t>: </a:t>
            </a:r>
            <a:r>
              <a:rPr lang="en-US" i="1" dirty="0">
                <a:solidFill>
                  <a:srgbClr val="C00000"/>
                </a:solidFill>
              </a:rPr>
              <a:t>No code yet!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91B88-0750-447E-BAC8-82112D3E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3490-BA21-4BF7-B9F9-0FD6C132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66FBA-589D-4527-8ACB-6FAACAED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44A51E0-E777-4376-A81F-60475B4E4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33700"/>
            <a:ext cx="26015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90454A4-27E0-4348-8C89-205729BBEBF3}"/>
              </a:ext>
            </a:extLst>
          </p:cNvPr>
          <p:cNvSpPr/>
          <p:nvPr/>
        </p:nvSpPr>
        <p:spPr>
          <a:xfrm>
            <a:off x="6454588" y="3467100"/>
            <a:ext cx="1488141" cy="1291154"/>
          </a:xfrm>
          <a:custGeom>
            <a:avLst/>
            <a:gdLst>
              <a:gd name="connsiteX0" fmla="*/ 0 w 1488141"/>
              <a:gd name="connsiteY0" fmla="*/ 0 h 1291154"/>
              <a:gd name="connsiteX1" fmla="*/ 304800 w 1488141"/>
              <a:gd name="connsiteY1" fmla="*/ 1219200 h 1291154"/>
              <a:gd name="connsiteX2" fmla="*/ 1488141 w 1488141"/>
              <a:gd name="connsiteY2" fmla="*/ 1156447 h 1291154"/>
              <a:gd name="connsiteX3" fmla="*/ 1488141 w 1488141"/>
              <a:gd name="connsiteY3" fmla="*/ 1156447 h 129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1" h="1291154">
                <a:moveTo>
                  <a:pt x="0" y="0"/>
                </a:moveTo>
                <a:cubicBezTo>
                  <a:pt x="28388" y="513229"/>
                  <a:pt x="56777" y="1026459"/>
                  <a:pt x="304800" y="1219200"/>
                </a:cubicBezTo>
                <a:cubicBezTo>
                  <a:pt x="552824" y="1411941"/>
                  <a:pt x="1488141" y="1156447"/>
                  <a:pt x="1488141" y="1156447"/>
                </a:cubicBezTo>
                <a:lnTo>
                  <a:pt x="1488141" y="1156447"/>
                </a:ln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72BEF7E9-E794-4348-B74E-2C6897E94586}"/>
              </a:ext>
            </a:extLst>
          </p:cNvPr>
          <p:cNvSpPr/>
          <p:nvPr/>
        </p:nvSpPr>
        <p:spPr>
          <a:xfrm>
            <a:off x="8130988" y="4037541"/>
            <a:ext cx="387723" cy="381000"/>
          </a:xfrm>
          <a:prstGeom prst="noSmoking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58EEB2A4-9D0B-4A24-B8DB-E4AAD8788A09}"/>
              </a:ext>
            </a:extLst>
          </p:cNvPr>
          <p:cNvSpPr/>
          <p:nvPr/>
        </p:nvSpPr>
        <p:spPr>
          <a:xfrm>
            <a:off x="6553200" y="3416300"/>
            <a:ext cx="304800" cy="295454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4C5F5-90AB-C097-9D1A-8B118A23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1365293"/>
            <a:ext cx="9144000" cy="12498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C98CE0-6E79-85EC-A136-4A3DBE282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872089"/>
            <a:ext cx="6035489" cy="280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8A82FC-FAA6-65E2-5089-158DAE289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7" y="4620013"/>
            <a:ext cx="5676601" cy="4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2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A21F0-114A-4C0E-B654-8BDCC04A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A369-ED7F-4D6B-B911-AC9009FE5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HotStone</a:t>
            </a:r>
            <a:r>
              <a:rPr lang="en-US" dirty="0"/>
              <a:t> is not difficult to ‘go distributed’, but ..</a:t>
            </a:r>
          </a:p>
          <a:p>
            <a:pPr lvl="1"/>
            <a:r>
              <a:rPr lang="en-US" dirty="0"/>
              <a:t>It was </a:t>
            </a:r>
            <a:r>
              <a:rPr lang="en-US" b="1" dirty="0"/>
              <a:t>not</a:t>
            </a:r>
            <a:r>
              <a:rPr lang="en-US" dirty="0"/>
              <a:t> designed with distribution in mind</a:t>
            </a:r>
          </a:p>
          <a:p>
            <a:pPr lvl="2"/>
            <a:r>
              <a:rPr lang="en-US" dirty="0"/>
              <a:t>But the ‘Facade’ pattern nature of Game is actually ideal</a:t>
            </a:r>
          </a:p>
          <a:p>
            <a:pPr lvl="1"/>
            <a:r>
              <a:rPr lang="en-US" dirty="0"/>
              <a:t>It contains an Observer pattern, however!</a:t>
            </a:r>
          </a:p>
          <a:p>
            <a:pPr lvl="2"/>
            <a:r>
              <a:rPr lang="en-US" dirty="0"/>
              <a:t>Which our Broker does </a:t>
            </a:r>
            <a:r>
              <a:rPr lang="en-US" i="1" dirty="0"/>
              <a:t>specifically not support !</a:t>
            </a:r>
          </a:p>
          <a:p>
            <a:pPr lvl="1"/>
            <a:r>
              <a:rPr lang="en-US" dirty="0"/>
              <a:t>There are a lot of methods</a:t>
            </a:r>
          </a:p>
          <a:p>
            <a:pPr lvl="2"/>
            <a:r>
              <a:rPr lang="en-US" dirty="0"/>
              <a:t>Means a lot of ‘if (</a:t>
            </a:r>
            <a:r>
              <a:rPr lang="en-US" dirty="0" err="1"/>
              <a:t>operationName.equals</a:t>
            </a:r>
            <a:r>
              <a:rPr lang="en-US" dirty="0"/>
              <a:t>(xxx))’</a:t>
            </a:r>
          </a:p>
          <a:p>
            <a:pPr lvl="1"/>
            <a:r>
              <a:rPr lang="en-US" dirty="0"/>
              <a:t>It is multi-class and multi-object</a:t>
            </a:r>
          </a:p>
          <a:p>
            <a:pPr lvl="2"/>
            <a:r>
              <a:rPr lang="en-US" dirty="0"/>
              <a:t>Game, Card, Hero, Player, … </a:t>
            </a:r>
          </a:p>
          <a:p>
            <a:pPr lvl="1"/>
            <a:r>
              <a:rPr lang="en-US" dirty="0"/>
              <a:t>It is a non-trivial code base</a:t>
            </a:r>
          </a:p>
          <a:p>
            <a:pPr lvl="2"/>
            <a:r>
              <a:rPr lang="en-US" dirty="0"/>
              <a:t>Abstract Factory, </a:t>
            </a:r>
            <a:r>
              <a:rPr lang="en-US" dirty="0" err="1"/>
              <a:t>Xstrategy</a:t>
            </a:r>
            <a:r>
              <a:rPr lang="en-US" dirty="0"/>
              <a:t>, 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025DB-D97A-41B6-A9C1-595E83B6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1D856-726B-47C2-97F1-F805601B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976E8-683E-4A54-81B2-CF5E652F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31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E5BA-CF3B-4D37-9A78-06FF6EF2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AE1E6-ED89-4063-94A7-27C1CEFF4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Step 3: Make a little change...</a:t>
            </a:r>
          </a:p>
          <a:p>
            <a:pPr lvl="1"/>
            <a:r>
              <a:rPr lang="en-US" dirty="0"/>
              <a:t>make the </a:t>
            </a:r>
            <a:r>
              <a:rPr lang="en-US" b="1" i="1" dirty="0"/>
              <a:t>next</a:t>
            </a:r>
            <a:r>
              <a:rPr lang="en-US" i="1" dirty="0"/>
              <a:t> method of the first abstraction in the call chain work</a:t>
            </a:r>
            <a:r>
              <a:rPr lang="en-US" dirty="0"/>
              <a:t> –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 err="1"/>
              <a:t>GameInvoker’s</a:t>
            </a:r>
            <a:r>
              <a:rPr lang="en-US" b="1" dirty="0"/>
              <a:t> </a:t>
            </a:r>
            <a:r>
              <a:rPr lang="en-US" b="1" dirty="0" err="1"/>
              <a:t>handleRequest’s</a:t>
            </a:r>
            <a:r>
              <a:rPr lang="en-US" b="1" dirty="0"/>
              <a:t> first switch on method name...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9F47-A2F1-4BEE-B7E3-6B8BD9E0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2F8E3-9023-43FC-BC04-E52715AF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D3AF0-7637-4638-9246-09B73AF1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D9B7B-5DCC-C865-2344-FFC1342BF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917119"/>
            <a:ext cx="4049592" cy="2353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697007-F131-58B8-B859-C9995D5E58FA}"/>
              </a:ext>
            </a:extLst>
          </p:cNvPr>
          <p:cNvSpPr/>
          <p:nvPr/>
        </p:nvSpPr>
        <p:spPr>
          <a:xfrm>
            <a:off x="6324600" y="3695700"/>
            <a:ext cx="2438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BE3965-B89C-1F7B-6349-E00AF0028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8" y="3467100"/>
            <a:ext cx="4043375" cy="156492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DC59CC-E90C-8AE9-D24E-597F5DC89248}"/>
              </a:ext>
            </a:extLst>
          </p:cNvPr>
          <p:cNvSpPr/>
          <p:nvPr/>
        </p:nvSpPr>
        <p:spPr>
          <a:xfrm>
            <a:off x="381000" y="4533900"/>
            <a:ext cx="4256208" cy="4981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9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123C-E294-E13E-CEAE-89E5B8EC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F290-966D-9FE0-E8D6-DE75E220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TeleMed’s</a:t>
            </a:r>
            <a:br>
              <a:rPr lang="en-US" dirty="0"/>
            </a:br>
            <a:r>
              <a:rPr lang="en-US" dirty="0"/>
              <a:t>Invoker code</a:t>
            </a:r>
          </a:p>
          <a:p>
            <a:endParaRPr lang="en-US" dirty="0"/>
          </a:p>
          <a:p>
            <a:r>
              <a:rPr lang="en-US" dirty="0"/>
              <a:t>Copy a bit, change</a:t>
            </a:r>
            <a:br>
              <a:rPr lang="en-US" dirty="0"/>
            </a:br>
            <a:r>
              <a:rPr lang="en-US" i="1" dirty="0"/>
              <a:t>equals(..)</a:t>
            </a:r>
            <a:r>
              <a:rPr lang="en-US" dirty="0"/>
              <a:t> to the</a:t>
            </a:r>
            <a:br>
              <a:rPr lang="en-US" dirty="0"/>
            </a:br>
            <a:r>
              <a:rPr lang="en-US" dirty="0"/>
              <a:t>right </a:t>
            </a:r>
            <a:r>
              <a:rPr lang="en-US" dirty="0" err="1"/>
              <a:t>OpName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710EC-7252-FE2C-B057-30764103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3078C-2276-DFD4-581B-9F83B607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58115-27BA-338B-0D54-228625A3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469A4-EEB3-2BBD-E8EF-C3B294A2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952500"/>
            <a:ext cx="5199681" cy="419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FFDB07-FB7D-320C-C9B9-802F7E50D80F}"/>
              </a:ext>
            </a:extLst>
          </p:cNvPr>
          <p:cNvSpPr/>
          <p:nvPr/>
        </p:nvSpPr>
        <p:spPr>
          <a:xfrm>
            <a:off x="3505199" y="2247900"/>
            <a:ext cx="5257801" cy="3022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58487-7A91-CC67-04B2-6EDD8003C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9455" b="-9091"/>
          <a:stretch/>
        </p:blipFill>
        <p:spPr>
          <a:xfrm>
            <a:off x="152400" y="4457700"/>
            <a:ext cx="3683063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216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8684-EBF7-4E8B-89E3-8A7D4462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BB397-ADAB-4103-B057-E0A1A8AE1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of Invoker coding later …</a:t>
            </a:r>
          </a:p>
          <a:p>
            <a:pPr lvl="1"/>
            <a:r>
              <a:rPr lang="en-US" dirty="0"/>
              <a:t>Test pass</a:t>
            </a:r>
          </a:p>
          <a:p>
            <a:pPr lvl="1"/>
            <a:r>
              <a:rPr lang="en-US" dirty="0"/>
              <a:t>Output looks OK – proper </a:t>
            </a:r>
            <a:r>
              <a:rPr lang="en-US" dirty="0" err="1"/>
              <a:t>RequestObject</a:t>
            </a:r>
            <a:r>
              <a:rPr lang="en-US" dirty="0"/>
              <a:t> and </a:t>
            </a:r>
            <a:r>
              <a:rPr lang="en-US" dirty="0" err="1"/>
              <a:t>ReplyObject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Conclusion</a:t>
            </a:r>
          </a:p>
          <a:p>
            <a:pPr lvl="1"/>
            <a:r>
              <a:rPr lang="en-US" i="1" dirty="0"/>
              <a:t>One</a:t>
            </a:r>
            <a:r>
              <a:rPr lang="en-US" dirty="0"/>
              <a:t> method of Game is now correctly work through the chain</a:t>
            </a:r>
          </a:p>
          <a:p>
            <a:pPr lvl="1"/>
            <a:r>
              <a:rPr lang="en-US" i="1" dirty="0"/>
              <a:t>All required classes are in place...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Depth-first!</a:t>
            </a:r>
            <a:r>
              <a:rPr lang="en-US" dirty="0"/>
              <a:t> Repeat until all pass-by-value methods in place…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4E84-C908-4793-872B-22F2594E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314D-D1A9-41EB-856E-2AA0A80E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8ECE7-7EBA-4230-8DCC-33F0C484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4A68F-11DC-4B7F-A4E8-AF8B76F6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2309812"/>
            <a:ext cx="7781925" cy="1095375"/>
          </a:xfrm>
          <a:prstGeom prst="rect">
            <a:avLst/>
          </a:prstGeom>
        </p:spPr>
      </p:pic>
      <p:sp>
        <p:nvSpPr>
          <p:cNvPr id="8" name="Smiley Face 7">
            <a:extLst>
              <a:ext uri="{FF2B5EF4-FFF2-40B4-BE49-F238E27FC236}">
                <a16:creationId xmlns:a16="http://schemas.microsoft.com/office/drawing/2014/main" id="{2CE58FB8-E23B-45F0-9C25-58D2106F0CC5}"/>
              </a:ext>
            </a:extLst>
          </p:cNvPr>
          <p:cNvSpPr/>
          <p:nvPr/>
        </p:nvSpPr>
        <p:spPr>
          <a:xfrm>
            <a:off x="2514600" y="1409700"/>
            <a:ext cx="381000" cy="381000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D5B93AEE-6CDE-4F4B-8BF5-F96D3554051D}"/>
              </a:ext>
            </a:extLst>
          </p:cNvPr>
          <p:cNvSpPr/>
          <p:nvPr/>
        </p:nvSpPr>
        <p:spPr>
          <a:xfrm>
            <a:off x="7924800" y="1714500"/>
            <a:ext cx="381000" cy="381000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10DFCF-B253-9A9C-01E1-C987A194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0328"/>
            <a:ext cx="9144000" cy="10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3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499A-0780-409C-B796-F9887556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 with Pride!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116FD-7787-4495-85C9-2815AD95C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learning process, this one...</a:t>
            </a:r>
          </a:p>
          <a:p>
            <a:pPr lvl="1"/>
            <a:r>
              <a:rPr lang="en-US" dirty="0"/>
              <a:t>Learn from </a:t>
            </a:r>
            <a:r>
              <a:rPr lang="en-US" dirty="0" err="1"/>
              <a:t>TeleMed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Have the code handy for reference 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638AF-B912-4E67-9E44-4DCDD870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6757B-0104-47C3-9556-15245842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3E066-DAC5-4D9C-A8B1-85818D7D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725146-F655-4771-A21D-EBF594BDE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3944"/>
            <a:ext cx="3505200" cy="2825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A7E49A-650B-4E5F-937B-4FBFC7869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83944"/>
            <a:ext cx="4419600" cy="2835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808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28E-5EB7-204D-6B9C-8B35873C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by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85F9-1A89-906E-DD54-3E761F499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 1.1: Develop all </a:t>
            </a:r>
            <a:r>
              <a:rPr lang="en-US" i="1" dirty="0"/>
              <a:t>pass by value</a:t>
            </a:r>
            <a:r>
              <a:rPr lang="en-US" dirty="0"/>
              <a:t> methods of Game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Huh? Player???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That is an </a:t>
            </a:r>
            <a:r>
              <a:rPr lang="en-US" dirty="0" err="1"/>
              <a:t>enum</a:t>
            </a:r>
            <a:r>
              <a:rPr lang="en-US" dirty="0"/>
              <a:t> which is actually a class, right?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8117D-EB28-F221-3BD3-47FB9BB3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FF4DC-2FC2-191C-9CAC-C0C3F810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539D7-5063-9225-90EF-D1E40FDA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9D457-3885-6851-DECD-45C8AC091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476375"/>
            <a:ext cx="1609725" cy="23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6A6E2-1B35-7B43-CA0E-BEBBC01E1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14500"/>
            <a:ext cx="2228850" cy="257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104A1-E9DA-3D08-1FE7-885B8A2CD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14" y="1452562"/>
            <a:ext cx="20478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E58FF7-706B-B500-F611-1DA6CF667C07}"/>
              </a:ext>
            </a:extLst>
          </p:cNvPr>
          <p:cNvCxnSpPr/>
          <p:nvPr/>
        </p:nvCxnSpPr>
        <p:spPr>
          <a:xfrm flipV="1">
            <a:off x="3124200" y="1943100"/>
            <a:ext cx="1447800" cy="685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B8358B-2846-8362-C1D8-C38FE63F4924}"/>
              </a:ext>
            </a:extLst>
          </p:cNvPr>
          <p:cNvCxnSpPr/>
          <p:nvPr/>
        </p:nvCxnSpPr>
        <p:spPr>
          <a:xfrm flipH="1" flipV="1">
            <a:off x="5943600" y="1738312"/>
            <a:ext cx="228600" cy="8905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234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87E9-0F62-23D5-2F02-C7302266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Enums </a:t>
            </a:r>
            <a:r>
              <a:rPr lang="en-US" i="1" dirty="0"/>
              <a:t>are</a:t>
            </a:r>
            <a:r>
              <a:rPr lang="en-US" dirty="0"/>
              <a:t>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50040-B734-28AF-695B-731044394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Enums</a:t>
            </a:r>
            <a:r>
              <a:rPr lang="en-US" dirty="0"/>
              <a:t> are in Java implemented as classes </a:t>
            </a:r>
            <a:r>
              <a:rPr lang="en-US" i="1" dirty="0"/>
              <a:t>but represent values!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pass them </a:t>
            </a:r>
            <a:r>
              <a:rPr lang="en-US" i="1" dirty="0"/>
              <a:t>as values</a:t>
            </a:r>
            <a:r>
              <a:rPr lang="en-US" dirty="0"/>
              <a:t>, that is, use </a:t>
            </a:r>
            <a:r>
              <a:rPr lang="en-US" dirty="0" err="1"/>
              <a:t>Gson</a:t>
            </a:r>
            <a:r>
              <a:rPr lang="en-US" dirty="0"/>
              <a:t> to </a:t>
            </a:r>
            <a:r>
              <a:rPr lang="en-US" dirty="0" err="1"/>
              <a:t>marshall</a:t>
            </a:r>
            <a:r>
              <a:rPr lang="en-US" dirty="0"/>
              <a:t> and </a:t>
            </a:r>
            <a:r>
              <a:rPr lang="en-US" dirty="0" err="1"/>
              <a:t>demarshall</a:t>
            </a:r>
            <a:endParaRPr lang="en-US" dirty="0"/>
          </a:p>
          <a:p>
            <a:pPr lvl="1"/>
            <a:r>
              <a:rPr lang="en-US" dirty="0" err="1"/>
              <a:t>Gson</a:t>
            </a:r>
            <a:r>
              <a:rPr lang="en-US" dirty="0"/>
              <a:t> handles it as you would expect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E4C57-9C63-C45F-5819-19C9C9E4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550EB-E292-A2B3-7C43-BF8CDC09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5D623-7740-73DC-47DC-A4A1DB46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8379E-B812-4BE1-F934-FF64A109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09701"/>
            <a:ext cx="2524586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264BE0-2814-ED4A-3886-84ED501A0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2" y="1562100"/>
            <a:ext cx="1704975" cy="647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730AE1-99C0-1871-C4B8-463EFE0B7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599" y="4012142"/>
            <a:ext cx="4352925" cy="84772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8D4793-FA6D-34B3-1447-747485A4E0E5}"/>
              </a:ext>
            </a:extLst>
          </p:cNvPr>
          <p:cNvSpPr/>
          <p:nvPr/>
        </p:nvSpPr>
        <p:spPr>
          <a:xfrm>
            <a:off x="3505200" y="4660173"/>
            <a:ext cx="1295400" cy="2000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7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3E19-80DA-40FE-D076-1ABEB509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41FB4-C705-C7E9-A892-E37799402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pure client-server architecture cannot implement Observer as outlined previously</a:t>
            </a:r>
          </a:p>
          <a:p>
            <a:pPr lvl="1"/>
            <a:r>
              <a:rPr lang="en-US" dirty="0"/>
              <a:t>Would involve the server calling the client		</a:t>
            </a:r>
            <a:r>
              <a:rPr lang="en-US" b="1" dirty="0"/>
              <a:t>Not permitted</a:t>
            </a:r>
          </a:p>
          <a:p>
            <a:r>
              <a:rPr lang="en-US" dirty="0"/>
              <a:t>What then about that aspect of Game?</a:t>
            </a:r>
          </a:p>
          <a:p>
            <a:r>
              <a:rPr lang="en-US" dirty="0"/>
              <a:t>Exercise:</a:t>
            </a:r>
          </a:p>
          <a:p>
            <a:pPr lvl="1"/>
            <a:r>
              <a:rPr lang="en-US" dirty="0"/>
              <a:t>In the </a:t>
            </a:r>
            <a:r>
              <a:rPr lang="en-US" dirty="0" err="1"/>
              <a:t>ClientProxy</a:t>
            </a:r>
            <a:r>
              <a:rPr lang="en-US" dirty="0"/>
              <a:t>, what is the</a:t>
            </a:r>
            <a:br>
              <a:rPr lang="en-US" dirty="0"/>
            </a:br>
            <a:r>
              <a:rPr lang="en-US" dirty="0"/>
              <a:t>observer’s responsibility?</a:t>
            </a:r>
          </a:p>
          <a:p>
            <a:pPr lvl="1"/>
            <a:r>
              <a:rPr lang="en-US" dirty="0"/>
              <a:t>And what implications does that have for the client-server relation?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B443D-EAA6-87D2-5BF4-7E43C4B1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6CE49-672B-7A0C-711E-A9E0D5AD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0B560-5DB0-3A9B-A366-B4FC4B24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9CF07-FCC5-3D28-8DA5-C002A32D1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52700"/>
            <a:ext cx="3771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07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87BE-8FF3-0551-E6FC-438CA324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421EA-7EA5-DA0F-47E3-3D6106C16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SWEA sticks to the ‘happy path’, so not required …</a:t>
            </a:r>
          </a:p>
          <a:p>
            <a:r>
              <a:rPr lang="en-US" dirty="0"/>
              <a:t>However, a bit of error handling is nice (optional)</a:t>
            </a:r>
          </a:p>
          <a:p>
            <a:pPr lvl="1"/>
            <a:r>
              <a:rPr lang="en-US" dirty="0" err="1"/>
              <a:t>FRDS.Broker</a:t>
            </a:r>
            <a:r>
              <a:rPr lang="en-US" dirty="0"/>
              <a:t> library </a:t>
            </a:r>
            <a:r>
              <a:rPr lang="en-US" i="1" dirty="0"/>
              <a:t>does</a:t>
            </a:r>
            <a:r>
              <a:rPr lang="en-US" dirty="0"/>
              <a:t> support transporting exceptions over the network (sort of).</a:t>
            </a:r>
          </a:p>
          <a:p>
            <a:pPr lvl="1"/>
            <a:r>
              <a:rPr lang="en-US" dirty="0"/>
              <a:t>Study the </a:t>
            </a:r>
            <a:r>
              <a:rPr lang="en-US" dirty="0" err="1"/>
              <a:t>TeleMed</a:t>
            </a:r>
            <a:r>
              <a:rPr lang="en-US" dirty="0"/>
              <a:t> code </a:t>
            </a:r>
            <a:r>
              <a:rPr lang="en-US" dirty="0">
                <a:sym typeface="Wingdings" panose="05000000000000000000" pitchFamily="2" charset="2"/>
              </a:rPr>
              <a:t> (page 46)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Handles ‘unknown method’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Handles ‘exception on the server’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If the requestor receives a Reply with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err="1">
                <a:sym typeface="Wingdings" panose="05000000000000000000" pitchFamily="2" charset="2"/>
              </a:rPr>
              <a:t>errorcode</a:t>
            </a:r>
            <a:r>
              <a:rPr lang="en-US" dirty="0">
                <a:sym typeface="Wingdings" panose="05000000000000000000" pitchFamily="2" charset="2"/>
              </a:rPr>
              <a:t> &gt;= 300, it will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throw an exception in the client…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40035-863D-B1A3-D19C-FBD87706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C1DDF-211B-E4CB-F597-5AA3F494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829D-4222-649C-7E2D-6CE7320D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9117AD-2CF5-9D35-E188-A70A4B35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400300"/>
            <a:ext cx="3368001" cy="251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7432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E78A-EF4D-4273-BF58-86361818E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Broker 1.2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57AEF-E65A-45A1-8D35-8B086927F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Hero and Card</a:t>
            </a:r>
          </a:p>
        </p:txBody>
      </p:sp>
    </p:spTree>
    <p:extLst>
      <p:ext uri="{BB962C8B-B14F-4D97-AF65-F5344CB8AC3E}">
        <p14:creationId xmlns:p14="http://schemas.microsoft.com/office/powerpoint/2010/main" val="2477267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64B-FB7E-CFF0-BDA8-4758C678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2DF27-2459-D1C5-DF89-B05499F09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There is a ‘chain’ for each Role!</a:t>
            </a:r>
          </a:p>
          <a:p>
            <a:r>
              <a:rPr lang="en-US" dirty="0"/>
              <a:t>Card role</a:t>
            </a:r>
          </a:p>
          <a:p>
            <a:pPr lvl="1"/>
            <a:r>
              <a:rPr lang="en-US" dirty="0" err="1"/>
              <a:t>CardClientProxy</a:t>
            </a:r>
            <a:endParaRPr lang="en-US" dirty="0"/>
          </a:p>
          <a:p>
            <a:r>
              <a:rPr lang="en-US" dirty="0"/>
              <a:t>Hero role</a:t>
            </a:r>
          </a:p>
          <a:p>
            <a:pPr lvl="1"/>
            <a:r>
              <a:rPr lang="en-US" dirty="0" err="1"/>
              <a:t>HeroClientProxy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about Invoker?</a:t>
            </a:r>
          </a:p>
          <a:p>
            <a:pPr lvl="1"/>
            <a:r>
              <a:rPr lang="en-US" dirty="0"/>
              <a:t>One big invoker?</a:t>
            </a:r>
          </a:p>
          <a:p>
            <a:pPr lvl="1"/>
            <a:r>
              <a:rPr lang="en-US" dirty="0"/>
              <a:t>Invoker for each role?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155E8-310A-CAD9-63A2-509AFCB5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795EF-C188-DA12-DF1D-5600604F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9916C-A270-B649-7E1B-AC030DA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75E94-B346-2800-E158-0FCB9055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790" y="1409700"/>
            <a:ext cx="37042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2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21F4-3772-477A-989D-16990D36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Leap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DE5C9-AF56-4CD4-9979-8F369559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 err="1"/>
              <a:t>HotStone</a:t>
            </a:r>
            <a:r>
              <a:rPr lang="en-US" dirty="0"/>
              <a:t> distributed is not hard...</a:t>
            </a:r>
          </a:p>
          <a:p>
            <a:pPr lvl="1"/>
            <a:r>
              <a:rPr lang="en-US" dirty="0"/>
              <a:t>... Once you know the details in Broker</a:t>
            </a:r>
          </a:p>
          <a:p>
            <a:pPr lvl="2"/>
            <a:r>
              <a:rPr lang="en-US" dirty="0"/>
              <a:t>I solved the ‘hard parts’ in a couple of hours coding time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Disclaimer – I probably know Broker pretty well by now after having written the book and fumbled my way through it for a couple of years in a couple of projects...</a:t>
            </a:r>
          </a:p>
          <a:p>
            <a:pPr lvl="2"/>
            <a:endParaRPr lang="en-US" dirty="0"/>
          </a:p>
          <a:p>
            <a:r>
              <a:rPr lang="en-US" dirty="0"/>
              <a:t>... But getting into the process of </a:t>
            </a:r>
            <a:r>
              <a:rPr lang="en-US" i="1" dirty="0"/>
              <a:t>using</a:t>
            </a:r>
            <a:r>
              <a:rPr lang="en-US" dirty="0"/>
              <a:t> Broker is hard!</a:t>
            </a:r>
          </a:p>
          <a:p>
            <a:endParaRPr lang="en-US" dirty="0"/>
          </a:p>
          <a:p>
            <a:r>
              <a:rPr lang="en-US" dirty="0"/>
              <a:t>We will split the work into two mandatory deliveries: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BC77D-EA79-481B-822A-3F4F5EF4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CDA8E-6111-4785-B9C3-98AB2EE6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48FE-4FBA-486D-8FA9-485585C1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76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 1.2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make a </a:t>
            </a:r>
            <a:r>
              <a:rPr lang="en-US" i="1" dirty="0"/>
              <a:t>stepping stone</a:t>
            </a:r>
            <a:r>
              <a:rPr lang="en-US" dirty="0"/>
              <a:t> approach in this exercise…</a:t>
            </a:r>
          </a:p>
          <a:p>
            <a:pPr lvl="1"/>
            <a:r>
              <a:rPr lang="en-US" dirty="0"/>
              <a:t>Just like in the </a:t>
            </a:r>
            <a:r>
              <a:rPr lang="en-US" dirty="0" err="1"/>
              <a:t>GameLobby</a:t>
            </a:r>
            <a:r>
              <a:rPr lang="en-US" dirty="0"/>
              <a:t> system in the FRDS book, we will make </a:t>
            </a:r>
            <a:r>
              <a:rPr lang="en-US" b="1" dirty="0"/>
              <a:t>one big invoker (a ‘blob’ invoker).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That is: there is only one invoker, and it handles method dispatch for Game </a:t>
            </a:r>
            <a:r>
              <a:rPr lang="en-US" b="1" dirty="0"/>
              <a:t>and</a:t>
            </a:r>
            <a:r>
              <a:rPr lang="en-US" dirty="0"/>
              <a:t> Card </a:t>
            </a:r>
            <a:r>
              <a:rPr lang="en-US" b="1" dirty="0"/>
              <a:t>and </a:t>
            </a:r>
            <a:r>
              <a:rPr lang="en-US" dirty="0"/>
              <a:t>Hero</a:t>
            </a:r>
          </a:p>
          <a:p>
            <a:pPr lvl="1"/>
            <a:endParaRPr lang="en-US" dirty="0"/>
          </a:p>
          <a:p>
            <a:r>
              <a:rPr lang="en-US" dirty="0"/>
              <a:t>This is “Make horrible sins and clean up later”</a:t>
            </a:r>
          </a:p>
          <a:p>
            <a:pPr lvl="1"/>
            <a:r>
              <a:rPr lang="en-US" dirty="0"/>
              <a:t>(If you make it clean from the start (= separate invokers for each type) </a:t>
            </a:r>
            <a:r>
              <a:rPr lang="en-US" b="1" dirty="0"/>
              <a:t>you will run into problems in Broker II exercises </a:t>
            </a:r>
            <a:r>
              <a:rPr lang="en-US" b="1" dirty="0">
                <a:sym typeface="Wingdings" panose="05000000000000000000" pitchFamily="2" charset="2"/>
              </a:rPr>
              <a:t>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25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C468-295B-4C61-937C-AAE25711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Hero and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697E-FAB7-4A6B-A6CC-4C526FD7D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interfaces’ methods all have value type return values</a:t>
            </a:r>
          </a:p>
          <a:p>
            <a:pPr lvl="1"/>
            <a:r>
              <a:rPr lang="en-US" dirty="0"/>
              <a:t>So, you can develop them! And you are asked to...</a:t>
            </a:r>
          </a:p>
          <a:p>
            <a:endParaRPr lang="en-US" dirty="0"/>
          </a:p>
          <a:p>
            <a:r>
              <a:rPr lang="en-US" dirty="0"/>
              <a:t>Process – similar as for game… </a:t>
            </a:r>
            <a:r>
              <a:rPr lang="en-US" i="1" dirty="0"/>
              <a:t>Take small steps…</a:t>
            </a:r>
            <a:endParaRPr lang="en-US" dirty="0"/>
          </a:p>
          <a:p>
            <a:pPr lvl="1"/>
            <a:r>
              <a:rPr lang="en-US" dirty="0"/>
              <a:t>Make a </a:t>
            </a:r>
            <a:r>
              <a:rPr lang="en-US" dirty="0" err="1"/>
              <a:t>TestHeroBroker</a:t>
            </a:r>
            <a:r>
              <a:rPr lang="en-US" dirty="0"/>
              <a:t> test class</a:t>
            </a:r>
          </a:p>
          <a:p>
            <a:pPr lvl="1"/>
            <a:r>
              <a:rPr lang="en-US" dirty="0"/>
              <a:t>Make the </a:t>
            </a:r>
            <a:r>
              <a:rPr lang="en-US" i="1" dirty="0"/>
              <a:t>broker chain</a:t>
            </a:r>
            <a:r>
              <a:rPr lang="en-US" dirty="0"/>
              <a:t> as I did in @BeforeEach for Game</a:t>
            </a:r>
          </a:p>
          <a:p>
            <a:pPr lvl="1"/>
            <a:r>
              <a:rPr lang="en-US" dirty="0"/>
              <a:t>Implement one method depth-first</a:t>
            </a:r>
          </a:p>
          <a:p>
            <a:pPr lvl="2"/>
            <a:r>
              <a:rPr lang="en-US" dirty="0" err="1"/>
              <a:t>HeroClientProxy</a:t>
            </a:r>
            <a:r>
              <a:rPr lang="en-US" dirty="0"/>
              <a:t> – then update the associated dispatch in Invoker</a:t>
            </a:r>
          </a:p>
          <a:p>
            <a:pPr lvl="1"/>
            <a:r>
              <a:rPr lang="en-US" dirty="0"/>
              <a:t>Repeat until done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CCF8C-1BC8-4F8F-A3D3-CA0DEBD9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BB69-1A3B-4A77-8B8E-55FD4BD8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C6EB6-D1A5-4AE1-90D0-3C4C5A7D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08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Hero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 a @</a:t>
            </a:r>
            <a:r>
              <a:rPr lang="en-US" dirty="0" err="1"/>
              <a:t>BeforeEach</a:t>
            </a:r>
            <a:r>
              <a:rPr lang="en-US" dirty="0"/>
              <a:t> like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‘blob’ invoker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Hero specific</a:t>
            </a:r>
            <a:br>
              <a:rPr lang="en-US" dirty="0"/>
            </a:br>
            <a:r>
              <a:rPr lang="en-US" dirty="0" err="1"/>
              <a:t>ClientProxy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805" y="1562100"/>
            <a:ext cx="4787331" cy="213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3352800" y="1943100"/>
            <a:ext cx="762000" cy="4201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43200" y="3314700"/>
            <a:ext cx="13716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320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EC963-BD8C-3F8E-73EB-30C8E737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as Value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B409-D6C5-63C9-0A9C-EFAC82569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String type? It is a Java class, not a primitive type </a:t>
            </a:r>
            <a:r>
              <a:rPr lang="en-US" dirty="0">
                <a:sym typeface="Wingdings" panose="05000000000000000000" pitchFamily="2" charset="2"/>
              </a:rPr>
              <a:t>.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Treat String as a </a:t>
            </a:r>
            <a:r>
              <a:rPr lang="en-US" b="1" dirty="0">
                <a:sym typeface="Wingdings" panose="05000000000000000000" pitchFamily="2" charset="2"/>
              </a:rPr>
              <a:t>value type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need the characters “</a:t>
            </a:r>
            <a:r>
              <a:rPr lang="en-US" dirty="0" err="1">
                <a:sym typeface="Wingdings" panose="05000000000000000000" pitchFamily="2" charset="2"/>
              </a:rPr>
              <a:t>Siete</a:t>
            </a:r>
            <a:r>
              <a:rPr lang="en-US" dirty="0">
                <a:sym typeface="Wingdings" panose="05000000000000000000" pitchFamily="2" charset="2"/>
              </a:rPr>
              <a:t>”, not a memory reference to that string.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Again, </a:t>
            </a:r>
            <a:r>
              <a:rPr lang="en-US" dirty="0" err="1">
                <a:sym typeface="Wingdings" panose="05000000000000000000" pitchFamily="2" charset="2"/>
              </a:rPr>
              <a:t>Gson</a:t>
            </a:r>
            <a:r>
              <a:rPr lang="en-US" dirty="0">
                <a:sym typeface="Wingdings" panose="05000000000000000000" pitchFamily="2" charset="2"/>
              </a:rPr>
              <a:t> will handle it.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051F1-41D4-E56F-EBBD-DC3724F5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56EE3-AD6A-C826-BA8C-D8E470F1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93D43-FF6B-1643-0C99-D6F8EF20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FD065-D511-940D-0B4A-C747EDBD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85900"/>
            <a:ext cx="3571875" cy="64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D8DCCA-5947-38C8-EF2E-99B436831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066" y="3581401"/>
            <a:ext cx="3619500" cy="8953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0AA180-9B8D-F085-AC99-91C0C2CF481B}"/>
              </a:ext>
            </a:extLst>
          </p:cNvPr>
          <p:cNvSpPr/>
          <p:nvPr/>
        </p:nvSpPr>
        <p:spPr>
          <a:xfrm>
            <a:off x="5562600" y="4152900"/>
            <a:ext cx="14478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23EFF9-C302-774B-CB78-8153E0CD00B3}"/>
              </a:ext>
            </a:extLst>
          </p:cNvPr>
          <p:cNvSpPr/>
          <p:nvPr/>
        </p:nvSpPr>
        <p:spPr>
          <a:xfrm>
            <a:off x="2743200" y="1866900"/>
            <a:ext cx="762000" cy="266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11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C468-295B-4C61-937C-AAE25711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Hero and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697E-FAB7-4A6B-A6CC-4C526FD7D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obstacle, however, is: What is the </a:t>
            </a:r>
            <a:r>
              <a:rPr lang="en-US" dirty="0" err="1"/>
              <a:t>objectId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Which is the core learning goal of Broker Exercise II, next week</a:t>
            </a:r>
          </a:p>
          <a:p>
            <a:pPr lvl="1"/>
            <a:endParaRPr lang="en-US" dirty="0"/>
          </a:p>
          <a:p>
            <a:r>
              <a:rPr lang="en-US" dirty="0"/>
              <a:t>For now </a:t>
            </a:r>
            <a:r>
              <a:rPr lang="en-US" b="1" i="1" dirty="0"/>
              <a:t>Fake it till you make it... Scaffolding !</a:t>
            </a:r>
          </a:p>
          <a:p>
            <a:pPr lvl="1"/>
            <a:r>
              <a:rPr lang="en-US" dirty="0"/>
              <a:t>Use a ‘fake id’ in the client proxy</a:t>
            </a:r>
          </a:p>
          <a:p>
            <a:endParaRPr lang="en-US" b="1" i="1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And…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CCF8C-1BC8-4F8F-A3D3-CA0DEBD9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BB69-1A3B-4A77-8B8E-55FD4BD8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C6EB6-D1A5-4AE1-90D0-3C4C5A7D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310B66-91E3-B3C9-BCAB-08128DA05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2659062"/>
            <a:ext cx="3562350" cy="9048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C6BAA1-E3F9-E38F-16CF-CC1A7ACF728D}"/>
              </a:ext>
            </a:extLst>
          </p:cNvPr>
          <p:cNvSpPr/>
          <p:nvPr/>
        </p:nvSpPr>
        <p:spPr>
          <a:xfrm>
            <a:off x="4953000" y="3009900"/>
            <a:ext cx="1676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2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41" y="3190208"/>
            <a:ext cx="5181600" cy="866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804" y="1317561"/>
            <a:ext cx="4286250" cy="1276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1F6A3-AA64-4172-A74D-43CB722A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Id in Invoker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E482-BDEC-4D11-92BB-9013765DB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Card is </a:t>
            </a:r>
            <a:r>
              <a:rPr lang="da-DK" i="1" dirty="0"/>
              <a:t>not</a:t>
            </a:r>
            <a:r>
              <a:rPr lang="da-DK" dirty="0"/>
              <a:t> a</a:t>
            </a:r>
            <a:br>
              <a:rPr lang="da-DK" dirty="0"/>
            </a:br>
            <a:r>
              <a:rPr lang="da-DK" dirty="0"/>
              <a:t>Singleton, </a:t>
            </a:r>
            <a:r>
              <a:rPr lang="da-DK" dirty="0" err="1"/>
              <a:t>there</a:t>
            </a:r>
            <a:br>
              <a:rPr lang="da-DK" dirty="0"/>
            </a:b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of </a:t>
            </a:r>
            <a:r>
              <a:rPr lang="da-DK" dirty="0" err="1"/>
              <a:t>them</a:t>
            </a:r>
            <a:r>
              <a:rPr lang="da-DK" dirty="0"/>
              <a:t>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BEEA-85EF-4A35-AD59-430FB114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E4CDA-80A5-4729-8073-02B320E9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2B47-5348-4BDD-9029-011D92E3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100E35-8FE5-41DE-BDBC-E96B6CF08248}"/>
              </a:ext>
            </a:extLst>
          </p:cNvPr>
          <p:cNvSpPr/>
          <p:nvPr/>
        </p:nvSpPr>
        <p:spPr>
          <a:xfrm>
            <a:off x="251855" y="2172069"/>
            <a:ext cx="2895600" cy="137086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Method encapsulates the </a:t>
            </a:r>
            <a:r>
              <a:rPr lang="da-DK" dirty="0" err="1"/>
              <a:t>lookup</a:t>
            </a:r>
            <a:r>
              <a:rPr lang="da-DK" dirty="0"/>
              <a:t>. </a:t>
            </a:r>
            <a:r>
              <a:rPr lang="da-DK" dirty="0" err="1"/>
              <a:t>Presently</a:t>
            </a:r>
            <a:r>
              <a:rPr lang="da-DK" dirty="0"/>
              <a:t> it is </a:t>
            </a:r>
            <a:r>
              <a:rPr lang="da-DK" i="1" dirty="0"/>
              <a:t>fake-it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, but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week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recoded</a:t>
            </a:r>
            <a:r>
              <a:rPr lang="da-DK" dirty="0"/>
              <a:t> to proper </a:t>
            </a:r>
            <a:r>
              <a:rPr lang="da-DK" dirty="0" err="1"/>
              <a:t>impl</a:t>
            </a:r>
            <a:r>
              <a:rPr lang="da-DK" dirty="0"/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E98689-5CE7-DF55-9CC1-F8E7933CBA7A}"/>
              </a:ext>
            </a:extLst>
          </p:cNvPr>
          <p:cNvSpPr/>
          <p:nvPr/>
        </p:nvSpPr>
        <p:spPr>
          <a:xfrm>
            <a:off x="4305300" y="2384965"/>
            <a:ext cx="685800" cy="19620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06C193-8017-9EE8-EAAF-57184FFC5BCC}"/>
              </a:ext>
            </a:extLst>
          </p:cNvPr>
          <p:cNvSpPr/>
          <p:nvPr/>
        </p:nvSpPr>
        <p:spPr>
          <a:xfrm>
            <a:off x="4648200" y="3830445"/>
            <a:ext cx="1676400" cy="2474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A0C7D1-84DA-4236-89BC-8D5A4CFDE960}"/>
              </a:ext>
            </a:extLst>
          </p:cNvPr>
          <p:cNvCxnSpPr>
            <a:cxnSpLocks/>
          </p:cNvCxnSpPr>
          <p:nvPr/>
        </p:nvCxnSpPr>
        <p:spPr>
          <a:xfrm>
            <a:off x="3147455" y="2857500"/>
            <a:ext cx="1820112" cy="72363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D274116-949D-CE2D-AB1C-E3E603EC6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57" y="4440018"/>
            <a:ext cx="3371850" cy="895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DF83B3-7242-1768-93C3-3D6E2623101A}"/>
              </a:ext>
            </a:extLst>
          </p:cNvPr>
          <p:cNvCxnSpPr>
            <a:stCxn id="8" idx="2"/>
          </p:cNvCxnSpPr>
          <p:nvPr/>
        </p:nvCxnSpPr>
        <p:spPr>
          <a:xfrm flipH="1">
            <a:off x="1600200" y="3542931"/>
            <a:ext cx="99455" cy="8648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737" y="931592"/>
            <a:ext cx="4200525" cy="23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4648200" y="4440018"/>
            <a:ext cx="3657600" cy="70348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One Level of Abstraction – uncle bob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711132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8F6E-BEF3-4A7A-A025-74B9E429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3EBDB-B292-4C32-B918-F69BF6BB1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pass Card as a value type?</a:t>
            </a:r>
          </a:p>
          <a:p>
            <a:pPr lvl="1"/>
            <a:r>
              <a:rPr lang="en-US" dirty="0"/>
              <a:t>It is just dumb data, right?</a:t>
            </a:r>
          </a:p>
          <a:p>
            <a:pPr lvl="1"/>
            <a:r>
              <a:rPr lang="en-US" dirty="0" err="1"/>
              <a:t>Gson</a:t>
            </a:r>
            <a:r>
              <a:rPr lang="en-US" dirty="0"/>
              <a:t> can </a:t>
            </a:r>
            <a:r>
              <a:rPr lang="en-US" dirty="0" err="1"/>
              <a:t>marshall</a:t>
            </a:r>
            <a:r>
              <a:rPr lang="en-US" dirty="0"/>
              <a:t> and </a:t>
            </a:r>
            <a:r>
              <a:rPr lang="en-US" dirty="0" err="1"/>
              <a:t>demarshall</a:t>
            </a:r>
            <a:r>
              <a:rPr lang="en-US" dirty="0"/>
              <a:t> it properly, right?</a:t>
            </a:r>
          </a:p>
          <a:p>
            <a:pPr lvl="1"/>
            <a:endParaRPr lang="en-US" dirty="0"/>
          </a:p>
          <a:p>
            <a:r>
              <a:rPr lang="en-US" dirty="0"/>
              <a:t>Argue in favor of </a:t>
            </a:r>
            <a:r>
              <a:rPr lang="en-US" i="1" dirty="0"/>
              <a:t>pass-by-reference</a:t>
            </a:r>
            <a:r>
              <a:rPr lang="en-US" dirty="0"/>
              <a:t> and </a:t>
            </a:r>
            <a:r>
              <a:rPr lang="en-US" i="1" dirty="0"/>
              <a:t>pass-by-value</a:t>
            </a:r>
          </a:p>
          <a:p>
            <a:endParaRPr lang="en-US" i="1" dirty="0"/>
          </a:p>
          <a:p>
            <a:r>
              <a:rPr lang="en-US" b="1" dirty="0"/>
              <a:t>In the exercise, you must implement the </a:t>
            </a:r>
            <a:r>
              <a:rPr lang="en-US" b="1" dirty="0" err="1"/>
              <a:t>ClientProxy</a:t>
            </a:r>
            <a:r>
              <a:rPr lang="en-US" b="1" dirty="0"/>
              <a:t> + Invoker pairs for both Card and Hero</a:t>
            </a:r>
          </a:p>
          <a:p>
            <a:pPr lvl="1"/>
            <a:r>
              <a:rPr lang="en-US" dirty="0"/>
              <a:t>Which is ‘pass-by-reference’…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62B2B-2998-4C33-A9AC-6492A502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44966-9ECC-4CB3-A744-3A42E8EF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87BB5-3074-4C33-9F4B-95AA109C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45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B394-0E85-4DD8-8EBF-1ABBDA3F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the </a:t>
            </a:r>
            <a:r>
              <a:rPr lang="en-US" dirty="0" err="1"/>
              <a:t>FakeIt</a:t>
            </a:r>
            <a:r>
              <a:rPr lang="en-US" dirty="0"/>
              <a:t>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2D32-8BFD-4176-9785-7FBDA070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week, you will actually have to modify your Invoker quite a bit – split them, replace fake-it lookup…</a:t>
            </a:r>
          </a:p>
          <a:p>
            <a:pPr lvl="1"/>
            <a:r>
              <a:rPr lang="en-US" dirty="0"/>
              <a:t>Take small steps, sometimes goes </a:t>
            </a:r>
            <a:r>
              <a:rPr lang="en-US" i="1" dirty="0"/>
              <a:t>via code that needs to be removed again once we get to the</a:t>
            </a:r>
            <a:br>
              <a:rPr lang="en-US" i="1" dirty="0"/>
            </a:br>
            <a:r>
              <a:rPr lang="en-US" i="1" dirty="0"/>
              <a:t>final stages of the development.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Scaffolding is common in</a:t>
            </a:r>
            <a:br>
              <a:rPr lang="en-US" dirty="0"/>
            </a:br>
            <a:r>
              <a:rPr lang="en-US" dirty="0"/>
              <a:t>other engineering disciplines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CDC35-7948-4F70-A370-DBD61525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2AFB6-59CF-48D0-AD75-53D66E8C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0A5F-874D-45F4-B679-703DDC9C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683261-9808-474E-BC61-A0EC40F18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19350"/>
            <a:ext cx="36322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51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57F0-1D39-49E2-AA2D-95B4BE9A0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Broker 1.3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83D16-FEC8-4C46-BB16-1481F3C9F6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The Client and Server programs</a:t>
            </a:r>
          </a:p>
          <a:p>
            <a:r>
              <a:rPr lang="da-DK" i="1" dirty="0"/>
              <a:t>Manual integration test</a:t>
            </a:r>
          </a:p>
        </p:txBody>
      </p:sp>
    </p:spTree>
    <p:extLst>
      <p:ext uri="{BB962C8B-B14F-4D97-AF65-F5344CB8AC3E}">
        <p14:creationId xmlns:p14="http://schemas.microsoft.com/office/powerpoint/2010/main" val="546434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0573-38FB-477F-A0A4-A57794E2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23154-6142-4E94-8027-2B8F4DAF6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TDD and Doubles will get all the core code in place.</a:t>
            </a:r>
          </a:p>
          <a:p>
            <a:r>
              <a:rPr lang="en-US" dirty="0"/>
              <a:t>Still, we need </a:t>
            </a:r>
            <a:r>
              <a:rPr lang="en-US" i="1" dirty="0"/>
              <a:t>applications</a:t>
            </a:r>
            <a:r>
              <a:rPr lang="en-US" dirty="0"/>
              <a:t> to run a distributed system</a:t>
            </a:r>
          </a:p>
          <a:p>
            <a:pPr lvl="1"/>
            <a:r>
              <a:rPr lang="en-US" dirty="0" err="1"/>
              <a:t>HotStoneServer’s</a:t>
            </a:r>
            <a:r>
              <a:rPr lang="en-US" dirty="0"/>
              <a:t> main method</a:t>
            </a:r>
          </a:p>
          <a:p>
            <a:pPr lvl="1"/>
            <a:r>
              <a:rPr lang="en-US" dirty="0" err="1"/>
              <a:t>HotStoneClient’s</a:t>
            </a:r>
            <a:r>
              <a:rPr lang="en-US" dirty="0"/>
              <a:t> main method</a:t>
            </a:r>
          </a:p>
          <a:p>
            <a:r>
              <a:rPr lang="en-US" dirty="0"/>
              <a:t>Provided code provides both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CBC3B-0D1D-4964-B28E-38A1D83C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28688-3062-426D-9B0D-5D1911C7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76159-2E21-410E-8579-4D126C37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00574-5F38-8A7E-760C-0078B42C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400300"/>
            <a:ext cx="2114550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0316AA-2EF1-A337-65BA-61FC8C7F0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3124200"/>
            <a:ext cx="3295650" cy="19808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9800" y="3429000"/>
            <a:ext cx="2057400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42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7A4E-2AF7-461A-92A9-FD76EDEF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0E38E-DBD3-4B2C-B5B6-DB1AD6227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Goal</a:t>
            </a:r>
          </a:p>
          <a:p>
            <a:pPr lvl="1"/>
            <a:r>
              <a:rPr lang="en-US" dirty="0"/>
              <a:t>Getting into the Broker pattern’s roles and implementation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Develop all methods that are </a:t>
            </a:r>
            <a:r>
              <a:rPr lang="en-US" i="1" dirty="0"/>
              <a:t>not handling object references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Reinforced learning of using test doubles to avoid </a:t>
            </a:r>
            <a:r>
              <a:rPr lang="en-US" i="1" dirty="0"/>
              <a:t>big bang integration</a:t>
            </a:r>
          </a:p>
          <a:p>
            <a:endParaRPr lang="en-US" dirty="0"/>
          </a:p>
          <a:p>
            <a:r>
              <a:rPr lang="en-US" dirty="0"/>
              <a:t>Product Goal</a:t>
            </a:r>
          </a:p>
          <a:p>
            <a:pPr lvl="1"/>
            <a:r>
              <a:rPr lang="en-US" dirty="0"/>
              <a:t>JUnit Test suite, TDD developing </a:t>
            </a:r>
            <a:r>
              <a:rPr lang="en-US" dirty="0" err="1"/>
              <a:t>ClientProxies</a:t>
            </a:r>
            <a:r>
              <a:rPr lang="en-US" dirty="0"/>
              <a:t> and Invoker code</a:t>
            </a:r>
          </a:p>
          <a:p>
            <a:pPr lvl="1"/>
            <a:r>
              <a:rPr lang="en-US" dirty="0"/>
              <a:t>Integration testing, using HTTP based communication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F210F-D207-40A1-9D28-FA749454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28929-9415-453B-8E0A-2FF82618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76A45-8291-4C87-962C-61C66362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29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39D0-FF3C-4D7F-C668-250366A3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Integration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4874E-86B2-6137-438D-E5E0415CA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build a proper server setup already this week!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There is only one Servant game</a:t>
            </a:r>
          </a:p>
          <a:p>
            <a:pPr lvl="2"/>
            <a:r>
              <a:rPr lang="en-US" dirty="0"/>
              <a:t>Create ‘servant’</a:t>
            </a:r>
          </a:p>
          <a:p>
            <a:pPr lvl="2"/>
            <a:r>
              <a:rPr lang="en-US" dirty="0"/>
              <a:t>Couple the invoker to it</a:t>
            </a:r>
          </a:p>
          <a:p>
            <a:pPr lvl="2"/>
            <a:r>
              <a:rPr lang="en-US" dirty="0"/>
              <a:t>Couple a </a:t>
            </a:r>
            <a:r>
              <a:rPr lang="en-US" dirty="0" err="1"/>
              <a:t>UriTunnelSRH</a:t>
            </a:r>
            <a:r>
              <a:rPr lang="en-US" dirty="0"/>
              <a:t> to it</a:t>
            </a:r>
          </a:p>
          <a:p>
            <a:pPr lvl="3"/>
            <a:r>
              <a:rPr lang="en-US" dirty="0"/>
              <a:t>Listen to HTTP requests from client</a:t>
            </a:r>
          </a:p>
          <a:p>
            <a:r>
              <a:rPr lang="en-US" dirty="0"/>
              <a:t>And then we are done…</a:t>
            </a:r>
          </a:p>
          <a:p>
            <a:pPr lvl="1"/>
            <a:r>
              <a:rPr lang="en-US" dirty="0"/>
              <a:t>(Change the servant to your code!)</a:t>
            </a:r>
          </a:p>
          <a:p>
            <a:pPr lvl="1"/>
            <a:r>
              <a:rPr lang="en-US" dirty="0"/>
              <a:t>(The servant is not complete, but</a:t>
            </a:r>
            <a:br>
              <a:rPr lang="en-US" dirty="0"/>
            </a:br>
            <a:r>
              <a:rPr lang="en-US" dirty="0"/>
              <a:t>will be next week.)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08E6-CEDA-48FC-8FCF-A5B731F8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3227-8E67-1518-D1E0-777DE15C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9507A-1C2D-EBDF-B84D-9C46130C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E6AD8-2DF9-B447-FB36-D800F430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10" y="1409700"/>
            <a:ext cx="3199090" cy="28956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DDD238-2440-43A3-3926-C506F3A02B6A}"/>
              </a:ext>
            </a:extLst>
          </p:cNvPr>
          <p:cNvSpPr/>
          <p:nvPr/>
        </p:nvSpPr>
        <p:spPr>
          <a:xfrm>
            <a:off x="7010400" y="1485900"/>
            <a:ext cx="1981200" cy="29718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DA1A18-5EB1-E5C2-AB46-1E52FFC46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852" y="4619625"/>
            <a:ext cx="3419475" cy="9810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05E793-B725-BE5C-AED6-E1B251BAD710}"/>
              </a:ext>
            </a:extLst>
          </p:cNvPr>
          <p:cNvSpPr/>
          <p:nvPr/>
        </p:nvSpPr>
        <p:spPr>
          <a:xfrm>
            <a:off x="5976258" y="5194565"/>
            <a:ext cx="1981200" cy="3042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785F34-380B-479C-F183-F1149AA7D141}"/>
              </a:ext>
            </a:extLst>
          </p:cNvPr>
          <p:cNvCxnSpPr/>
          <p:nvPr/>
        </p:nvCxnSpPr>
        <p:spPr>
          <a:xfrm>
            <a:off x="5207727" y="4229100"/>
            <a:ext cx="1040673" cy="7239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625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39D0-FF3C-4D7F-C668-250366A3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Integration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4874E-86B2-6137-438D-E5E0415CA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we cannot build a full-blown client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Game only partially done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Hero and Card Invokers are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not coupled to the Game Invoker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Thus a </a:t>
            </a:r>
            <a:r>
              <a:rPr lang="en-US" dirty="0" err="1">
                <a:sym typeface="Wingdings" panose="05000000000000000000" pitchFamily="2" charset="2"/>
              </a:rPr>
              <a:t>MiniDraw</a:t>
            </a:r>
            <a:r>
              <a:rPr lang="en-US" dirty="0">
                <a:sym typeface="Wingdings" panose="05000000000000000000" pitchFamily="2" charset="2"/>
              </a:rPr>
              <a:t> GUI will fail !</a:t>
            </a:r>
          </a:p>
          <a:p>
            <a:r>
              <a:rPr lang="en-US" dirty="0">
                <a:sym typeface="Wingdings" panose="05000000000000000000" pitchFamily="2" charset="2"/>
              </a:rPr>
              <a:t>But, we </a:t>
            </a:r>
            <a:r>
              <a:rPr lang="en-US" i="1" dirty="0">
                <a:sym typeface="Wingdings" panose="05000000000000000000" pitchFamily="2" charset="2"/>
              </a:rPr>
              <a:t>can</a:t>
            </a:r>
            <a:r>
              <a:rPr lang="en-US" dirty="0">
                <a:sym typeface="Wingdings" panose="05000000000000000000" pitchFamily="2" charset="2"/>
              </a:rPr>
              <a:t> test the simple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Game methods</a:t>
            </a:r>
          </a:p>
          <a:p>
            <a:r>
              <a:rPr lang="en-US" dirty="0">
                <a:sym typeface="Wingdings" panose="05000000000000000000" pitchFamily="2" charset="2"/>
              </a:rPr>
              <a:t>A manual integration test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Call a few simple Game methods over real HTTP network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And verify that server receives them and returns proper results…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08E6-CEDA-48FC-8FCF-A5B731F8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3227-8E67-1518-D1E0-777DE15C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9507A-1C2D-EBDF-B84D-9C46130C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E6AD8-2DF9-B447-FB36-D800F430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10" y="1409700"/>
            <a:ext cx="3199090" cy="28956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DDD238-2440-43A3-3926-C506F3A02B6A}"/>
              </a:ext>
            </a:extLst>
          </p:cNvPr>
          <p:cNvSpPr/>
          <p:nvPr/>
        </p:nvSpPr>
        <p:spPr>
          <a:xfrm>
            <a:off x="5334000" y="1485900"/>
            <a:ext cx="1981200" cy="2971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24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8715-3EFC-489E-A4DC-B4AABFD6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F37B-887D-401D-948F-7CC725EC1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server using Gradle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in IntelliJ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3FF09-4FE8-4967-8A94-DFAF6774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D247-9B49-4CCA-A5EC-AB8416CF4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D6DD-FAE5-4453-8189-4A9C1564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853F23-B8C9-A039-7ADF-2284E16F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09700"/>
            <a:ext cx="7486650" cy="647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59FB30-EBCD-2A5A-7375-B263FD3E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078416"/>
            <a:ext cx="6219825" cy="301942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75329A-500D-B88F-20C7-E28184026051}"/>
              </a:ext>
            </a:extLst>
          </p:cNvPr>
          <p:cNvSpPr/>
          <p:nvPr/>
        </p:nvSpPr>
        <p:spPr>
          <a:xfrm>
            <a:off x="5257800" y="4610100"/>
            <a:ext cx="22860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44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4E9E-821F-82D2-2414-D351B34E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Running…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96213-DCFF-786E-CC20-643FD1890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server uses a Logging framework (SLF4J) to provide server side info – a life saver in case of trouble…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(Controlled by the ‘log4j.properties’ file in the</a:t>
            </a:r>
            <a:br>
              <a:rPr lang="en-US" dirty="0"/>
            </a:br>
            <a:r>
              <a:rPr lang="en-US" dirty="0" err="1"/>
              <a:t>src</a:t>
            </a:r>
            <a:r>
              <a:rPr lang="en-US" dirty="0"/>
              <a:t>/main/resources folder, outside the scope of exercise)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60821-0086-68D6-03C7-57A8E5B2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43A96-B74B-1A5D-0A8D-5DD5C017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30F0E-B3D4-0E14-4ADA-07A83FB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C305B-3656-9088-69B7-2D28F065B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900"/>
            <a:ext cx="9144000" cy="13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26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568DE6F-FBA8-B6C5-5AA3-501888B1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57650"/>
            <a:ext cx="3962400" cy="118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AF248-B35A-453F-A4BD-CF66785B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0904-9734-4B0F-94C8-DA02703DD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Client story test using Gradle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‘main()’ method needs 1 argument: which server to contact?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EF70E-5DCD-4135-A225-28852E4A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71504-CB6E-4AC7-B44E-25F37A59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49BAB-08A9-4492-A494-BEA2FD9F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A17CBC-BDFB-FBE7-74CD-D445BD977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409700"/>
            <a:ext cx="6838950" cy="1730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D3DE08-4750-FC5B-B0CE-984DE2A6E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025" y="3562350"/>
            <a:ext cx="5267325" cy="14859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02CECE-D283-0519-600D-3B53B314F6E8}"/>
              </a:ext>
            </a:extLst>
          </p:cNvPr>
          <p:cNvSpPr/>
          <p:nvPr/>
        </p:nvSpPr>
        <p:spPr>
          <a:xfrm>
            <a:off x="3276600" y="4610100"/>
            <a:ext cx="1143000" cy="2286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362B800-5DA9-4134-50C5-F3953D0FCD4C}"/>
              </a:ext>
            </a:extLst>
          </p:cNvPr>
          <p:cNvSpPr/>
          <p:nvPr/>
        </p:nvSpPr>
        <p:spPr>
          <a:xfrm>
            <a:off x="381000" y="4568825"/>
            <a:ext cx="2209800" cy="72813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66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5160-B52E-A0F6-A765-40FC5ACF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B54E-2855-318C-6729-96E1AB319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IntelliJ, you also need to give that parameter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67624-F5FC-3035-0E57-7466BFE2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26A81-8C83-F133-CC00-EA048F7E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A35E2-9DA5-412A-B6A1-7C4FB3C0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D15A3-3BAE-6D03-F79F-25BB9BF8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33500"/>
            <a:ext cx="2219325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5036A-A8F3-29ED-F907-5BE280731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92263"/>
            <a:ext cx="4131816" cy="151923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748481-5EAC-B5F3-3449-9D0BABEABA24}"/>
              </a:ext>
            </a:extLst>
          </p:cNvPr>
          <p:cNvSpPr/>
          <p:nvPr/>
        </p:nvSpPr>
        <p:spPr>
          <a:xfrm>
            <a:off x="5181600" y="2857500"/>
            <a:ext cx="9906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515BBC-B9A2-E41C-C0B3-AB9A570EE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276600"/>
            <a:ext cx="4662487" cy="185195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A538D4-EB4E-67CB-4E32-1B398CF8DF89}"/>
              </a:ext>
            </a:extLst>
          </p:cNvPr>
          <p:cNvSpPr/>
          <p:nvPr/>
        </p:nvSpPr>
        <p:spPr>
          <a:xfrm>
            <a:off x="1143000" y="1592263"/>
            <a:ext cx="1600200" cy="4270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741E39-AE06-FA18-28ED-71E8482C0647}"/>
              </a:ext>
            </a:extLst>
          </p:cNvPr>
          <p:cNvSpPr/>
          <p:nvPr/>
        </p:nvSpPr>
        <p:spPr>
          <a:xfrm>
            <a:off x="4114800" y="4762500"/>
            <a:ext cx="17526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59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6D7B-B9D7-4B2F-ADDC-6A4EEAB4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8BA8-A261-4C40-9263-5754F27A5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Passing host parameter to the main method…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0B73D-D050-4410-B00C-58DB15C5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4EE5-82AC-409D-8E0F-653B021A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793F9-E31E-4ADE-B752-4991D996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6DF34B-E3D0-69F5-BDF5-4156B631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62100"/>
            <a:ext cx="6600825" cy="27336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675E2C-88AE-4957-86CF-0953D36B651B}"/>
              </a:ext>
            </a:extLst>
          </p:cNvPr>
          <p:cNvCxnSpPr>
            <a:cxnSpLocks/>
          </p:cNvCxnSpPr>
          <p:nvPr/>
        </p:nvCxnSpPr>
        <p:spPr>
          <a:xfrm flipH="1" flipV="1">
            <a:off x="3810000" y="1943100"/>
            <a:ext cx="4038600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DF2C46-8297-8E03-81D7-91E3D50A229F}"/>
              </a:ext>
            </a:extLst>
          </p:cNvPr>
          <p:cNvSpPr/>
          <p:nvPr/>
        </p:nvSpPr>
        <p:spPr>
          <a:xfrm>
            <a:off x="838200" y="2171700"/>
            <a:ext cx="19050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028338-931D-D1B9-4FC2-60EBEDA51E5C}"/>
              </a:ext>
            </a:extLst>
          </p:cNvPr>
          <p:cNvSpPr/>
          <p:nvPr/>
        </p:nvSpPr>
        <p:spPr>
          <a:xfrm>
            <a:off x="2590800" y="2590800"/>
            <a:ext cx="581025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B2FC78-FD76-B94E-A837-52AE749B410F}"/>
              </a:ext>
            </a:extLst>
          </p:cNvPr>
          <p:cNvSpPr/>
          <p:nvPr/>
        </p:nvSpPr>
        <p:spPr>
          <a:xfrm>
            <a:off x="4267200" y="3848100"/>
            <a:ext cx="533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72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BD2B-1F7F-4B8E-A9AA-A774C77F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Test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47B5-B689-44F9-B2E4-1216E32F7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the client just exercise a scenario/remote calls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C1093-3ED9-4751-9358-A0DAE0EC9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DC4F0-DCA5-4BA1-9D1E-249CAD0D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43871-658C-401E-ABA0-0A808248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BA5CB-609D-99EC-C377-4F310A45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9" y="2665132"/>
            <a:ext cx="6838950" cy="1730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15F0B0-F07E-4114-FAFE-33878EEF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1359432"/>
            <a:ext cx="5772150" cy="1514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EC8091-F9F4-F7E5-C9FA-7113C3A8D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49" y="4453363"/>
            <a:ext cx="9144000" cy="121846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C1F0F88-A3B1-615D-7570-B0179151A4A9}"/>
              </a:ext>
            </a:extLst>
          </p:cNvPr>
          <p:cNvSpPr/>
          <p:nvPr/>
        </p:nvSpPr>
        <p:spPr>
          <a:xfrm>
            <a:off x="2209800" y="3924300"/>
            <a:ext cx="990600" cy="2553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0FA7A5-0282-238F-3D44-B2EC21001CBB}"/>
              </a:ext>
            </a:extLst>
          </p:cNvPr>
          <p:cNvSpPr/>
          <p:nvPr/>
        </p:nvSpPr>
        <p:spPr>
          <a:xfrm>
            <a:off x="7219950" y="5143500"/>
            <a:ext cx="1847850" cy="1842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19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CDA4-FED7-4E2E-8E81-35F3954B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FAC8D-2D68-48EB-A028-BDE73203296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Development Patterns for Iteration 9+10</a:t>
            </a:r>
          </a:p>
          <a:p>
            <a:endParaRPr lang="en-US" dirty="0"/>
          </a:p>
          <a:p>
            <a:r>
              <a:rPr lang="en-US" i="1" dirty="0"/>
              <a:t>Setup the Broker Chain first</a:t>
            </a:r>
          </a:p>
          <a:p>
            <a:r>
              <a:rPr lang="en-US" i="1" dirty="0"/>
              <a:t>Use Test Doubles for Game and IPC</a:t>
            </a:r>
          </a:p>
          <a:p>
            <a:r>
              <a:rPr lang="en-US" i="1" dirty="0"/>
              <a:t>Print now and remove later</a:t>
            </a:r>
          </a:p>
          <a:p>
            <a:pPr lvl="1"/>
            <a:r>
              <a:rPr lang="en-US" i="1" dirty="0"/>
              <a:t>Print to </a:t>
            </a:r>
            <a:r>
              <a:rPr lang="en-US" i="1" dirty="0" err="1"/>
              <a:t>System.out</a:t>
            </a:r>
            <a:r>
              <a:rPr lang="en-US" i="1" dirty="0"/>
              <a:t> to trace flow, remove when shit works</a:t>
            </a:r>
          </a:p>
          <a:p>
            <a:r>
              <a:rPr lang="en-US" i="1" dirty="0"/>
              <a:t>Develop each method depth-first </a:t>
            </a:r>
          </a:p>
          <a:p>
            <a:pPr lvl="1"/>
            <a:r>
              <a:rPr lang="en-US" i="1" dirty="0"/>
              <a:t>Make proxy method for method x, see proper output from print, next iteration make invoker code, done…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CA24-9AD3-4F7B-90A4-8766D725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222E5-1FAD-4799-BC77-DDB6F09D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2B6E-467A-4740-8566-32620C05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635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545F-1B19-43D5-A681-9FF53D3AC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Conclusion...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C83BE-ACF4-4147-AC3B-10030DFC3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Happy Coding!</a:t>
            </a:r>
          </a:p>
        </p:txBody>
      </p:sp>
    </p:spTree>
    <p:extLst>
      <p:ext uri="{BB962C8B-B14F-4D97-AF65-F5344CB8AC3E}">
        <p14:creationId xmlns:p14="http://schemas.microsoft.com/office/powerpoint/2010/main" val="309317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FF46-2032-41DE-960F-6776FBF7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EAAD-34CE-4210-804F-9D44E518F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Goal</a:t>
            </a:r>
          </a:p>
          <a:p>
            <a:pPr lvl="1"/>
            <a:r>
              <a:rPr lang="en-US" dirty="0"/>
              <a:t>Get the </a:t>
            </a:r>
            <a:r>
              <a:rPr lang="en-US" i="1" dirty="0"/>
              <a:t>handle object reference</a:t>
            </a:r>
            <a:r>
              <a:rPr lang="en-US" dirty="0"/>
              <a:t> methods implemented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= </a:t>
            </a:r>
            <a:r>
              <a:rPr lang="en-US" dirty="0" err="1"/>
              <a:t>getCardInHand</a:t>
            </a:r>
            <a:r>
              <a:rPr lang="en-US" dirty="0"/>
              <a:t>(…), </a:t>
            </a:r>
            <a:r>
              <a:rPr lang="en-US" dirty="0" err="1"/>
              <a:t>playCard</a:t>
            </a:r>
            <a:r>
              <a:rPr lang="en-US" dirty="0"/>
              <a:t>(..,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), and cousins...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System test: </a:t>
            </a:r>
            <a:r>
              <a:rPr lang="en-US" dirty="0" err="1"/>
              <a:t>MiniDraw</a:t>
            </a:r>
            <a:r>
              <a:rPr lang="en-US" dirty="0"/>
              <a:t> GUI integrated in a full client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Optional Refactor Invoker “Blob” into </a:t>
            </a:r>
            <a:r>
              <a:rPr lang="en-US" i="1" dirty="0"/>
              <a:t>Multi Type Dispatching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Product Goal</a:t>
            </a:r>
          </a:p>
          <a:p>
            <a:pPr lvl="1"/>
            <a:r>
              <a:rPr lang="en-US" dirty="0"/>
              <a:t>JUnit test suite that cover </a:t>
            </a:r>
            <a:r>
              <a:rPr lang="en-US" b="1" dirty="0"/>
              <a:t>all</a:t>
            </a:r>
            <a:r>
              <a:rPr lang="en-US" dirty="0"/>
              <a:t> broker related code</a:t>
            </a:r>
          </a:p>
          <a:p>
            <a:pPr lvl="1"/>
            <a:r>
              <a:rPr lang="en-US" dirty="0"/>
              <a:t>System testing of a </a:t>
            </a:r>
            <a:r>
              <a:rPr lang="en-US" i="1" dirty="0"/>
              <a:t>full </a:t>
            </a:r>
            <a:r>
              <a:rPr lang="en-US" i="1" dirty="0" err="1"/>
              <a:t>HotStone</a:t>
            </a:r>
            <a:r>
              <a:rPr lang="en-US" i="1" dirty="0"/>
              <a:t> GUI based product!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B13FA-5A3E-4E50-82C1-AD70979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850EC-AB54-4FBC-B49A-BE13DB10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D3E38-5F46-4BFE-9C64-8A7B54B8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7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C2D2C-334B-447D-A977-D89667CA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err="1"/>
              <a:t>HotStone</a:t>
            </a:r>
            <a:r>
              <a:rPr lang="en-US" dirty="0"/>
              <a:t>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20135-AC0A-4F2A-BEE8-BB7FB55E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C9C5C-6818-482E-95FA-45BE93BA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821AF-2962-4737-98CE-1C10660A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362F13-49CF-1FA9-8F35-FB67059D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04900"/>
            <a:ext cx="8305800" cy="408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CFE6-27A3-4DDC-87B6-CD3F161FD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Broker I Exercise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12429-9F0F-4AA3-87DA-348E10BCC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45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EA82-EDCC-4C10-B9D9-D33402DE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3986-CF13-49D5-8C50-53C3480DA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 1.1</a:t>
            </a:r>
          </a:p>
          <a:p>
            <a:pPr lvl="1"/>
            <a:r>
              <a:rPr lang="en-US" dirty="0"/>
              <a:t>Develop much of Game’s methods</a:t>
            </a:r>
          </a:p>
          <a:p>
            <a:pPr lvl="2"/>
            <a:r>
              <a:rPr lang="en-US" dirty="0"/>
              <a:t>All those that handle simple values / no object references</a:t>
            </a:r>
          </a:p>
          <a:p>
            <a:endParaRPr lang="en-US" dirty="0"/>
          </a:p>
          <a:p>
            <a:r>
              <a:rPr lang="en-US" dirty="0"/>
              <a:t>Broker 1.2</a:t>
            </a:r>
          </a:p>
          <a:p>
            <a:pPr lvl="1"/>
            <a:r>
              <a:rPr lang="en-US" dirty="0"/>
              <a:t>Develop Card and Hero methods (are all simple values)</a:t>
            </a:r>
          </a:p>
          <a:p>
            <a:pPr lvl="1"/>
            <a:endParaRPr lang="en-US" dirty="0"/>
          </a:p>
          <a:p>
            <a:r>
              <a:rPr lang="en-US" dirty="0"/>
              <a:t>Broker 1.3</a:t>
            </a:r>
          </a:p>
          <a:p>
            <a:pPr lvl="1"/>
            <a:r>
              <a:rPr lang="en-US" dirty="0"/>
              <a:t>Make a real </a:t>
            </a:r>
            <a:r>
              <a:rPr lang="en-US" i="1" dirty="0"/>
              <a:t>manual integration test</a:t>
            </a:r>
            <a:r>
              <a:rPr lang="en-US" dirty="0"/>
              <a:t> case using a real </a:t>
            </a:r>
            <a:r>
              <a:rPr lang="en-US" dirty="0" err="1"/>
              <a:t>HotStoneGameServer</a:t>
            </a:r>
            <a:r>
              <a:rPr lang="en-US" dirty="0"/>
              <a:t> – involving a client and a server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3E60B-4B42-4FEA-B294-CE11B038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35BFC-F668-4DE8-86F8-3F0B576F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4F392-838E-40A6-9979-53B32C4B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08B6F-C342-7690-143E-BAD0C1DF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71700"/>
            <a:ext cx="1609725" cy="23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DBCC9-01A1-597C-6FB5-4DF1EE620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2409825"/>
            <a:ext cx="2228850" cy="257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89A39-666C-7C27-DE18-0200A6A89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39" y="2147887"/>
            <a:ext cx="20478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DCC770-CA6A-FE25-7E3A-8072FB7CC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175" y="3369673"/>
            <a:ext cx="1466850" cy="295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8F0309-81FF-9757-7FA7-E4E23E005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509690"/>
            <a:ext cx="1400175" cy="247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1039E3-DF69-F26B-C3AE-EB42BC46A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237" y="3388722"/>
            <a:ext cx="1171575" cy="257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75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3021</Words>
  <Application>Microsoft Office PowerPoint</Application>
  <PresentationFormat>On-screen Show (16:10)</PresentationFormat>
  <Paragraphs>567</Paragraphs>
  <Slides>59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Wingdings</vt:lpstr>
      <vt:lpstr>Office Theme</vt:lpstr>
      <vt:lpstr>Software Engineering and Architecture</vt:lpstr>
      <vt:lpstr>Don’t Panic</vt:lpstr>
      <vt:lpstr>Some Experiences</vt:lpstr>
      <vt:lpstr>Double Leap</vt:lpstr>
      <vt:lpstr>Broker I</vt:lpstr>
      <vt:lpstr>Broker II</vt:lpstr>
      <vt:lpstr>Final HotStone System</vt:lpstr>
      <vt:lpstr>Broker I Exercise</vt:lpstr>
      <vt:lpstr>Exercises</vt:lpstr>
      <vt:lpstr>Limitations</vt:lpstr>
      <vt:lpstr>You will only...</vt:lpstr>
      <vt:lpstr>Broker 1.1</vt:lpstr>
      <vt:lpstr>Pass by Value Methods</vt:lpstr>
      <vt:lpstr>What to implement?</vt:lpstr>
      <vt:lpstr>Staring at the Screen</vt:lpstr>
      <vt:lpstr>So, First thing to do is...</vt:lpstr>
      <vt:lpstr>Use Doubles ?</vt:lpstr>
      <vt:lpstr>Do it without IPC</vt:lpstr>
      <vt:lpstr>Use Doubles</vt:lpstr>
      <vt:lpstr>Use Doubles</vt:lpstr>
      <vt:lpstr>Go depth first...</vt:lpstr>
      <vt:lpstr>The Test Stub</vt:lpstr>
      <vt:lpstr>Go depth first...</vt:lpstr>
      <vt:lpstr>Inspiration</vt:lpstr>
      <vt:lpstr>First client proxy method</vt:lpstr>
      <vt:lpstr>objectId Issue</vt:lpstr>
      <vt:lpstr>And Operation Name</vt:lpstr>
      <vt:lpstr>Print Stuff Now, Remove Later!</vt:lpstr>
      <vt:lpstr>TDD Step 2 or 4?</vt:lpstr>
      <vt:lpstr>Step 3, part 2</vt:lpstr>
      <vt:lpstr>Inspiration</vt:lpstr>
      <vt:lpstr>Step 4</vt:lpstr>
      <vt:lpstr>Steal with Pride!</vt:lpstr>
      <vt:lpstr>Pass by Value</vt:lpstr>
      <vt:lpstr>Enums are Values</vt:lpstr>
      <vt:lpstr>Observer</vt:lpstr>
      <vt:lpstr>Error Handling</vt:lpstr>
      <vt:lpstr>Broker 1.2</vt:lpstr>
      <vt:lpstr>Broker Pattern</vt:lpstr>
      <vt:lpstr>Broker 1.2</vt:lpstr>
      <vt:lpstr>Hero and Card</vt:lpstr>
      <vt:lpstr>Example Hero</vt:lpstr>
      <vt:lpstr>Strings as Value Type</vt:lpstr>
      <vt:lpstr>Hero and Card</vt:lpstr>
      <vt:lpstr>Fake Id in Invoker</vt:lpstr>
      <vt:lpstr>Sidebar Exercise</vt:lpstr>
      <vt:lpstr>Cost of the FakeIt code</vt:lpstr>
      <vt:lpstr>Broker 1.3</vt:lpstr>
      <vt:lpstr>The Main Methods</vt:lpstr>
      <vt:lpstr>Manual Integration Test</vt:lpstr>
      <vt:lpstr>Manual Integration Test</vt:lpstr>
      <vt:lpstr>Server Side</vt:lpstr>
      <vt:lpstr>Server Running…</vt:lpstr>
      <vt:lpstr>Client Side</vt:lpstr>
      <vt:lpstr>Client Side</vt:lpstr>
      <vt:lpstr>Client Code</vt:lpstr>
      <vt:lpstr>Manual Test method</vt:lpstr>
      <vt:lpstr>Summary</vt:lpstr>
      <vt:lpstr>Conclusion...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192</cp:revision>
  <dcterms:created xsi:type="dcterms:W3CDTF">2006-08-16T00:00:00Z</dcterms:created>
  <dcterms:modified xsi:type="dcterms:W3CDTF">2025-11-07T13:59:34Z</dcterms:modified>
</cp:coreProperties>
</file>